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4" r:id="rId2"/>
    <p:sldId id="503" r:id="rId3"/>
    <p:sldId id="517" r:id="rId4"/>
    <p:sldId id="505" r:id="rId5"/>
    <p:sldId id="507" r:id="rId6"/>
    <p:sldId id="541" r:id="rId7"/>
    <p:sldId id="506" r:id="rId8"/>
    <p:sldId id="518" r:id="rId9"/>
    <p:sldId id="520" r:id="rId10"/>
    <p:sldId id="521" r:id="rId11"/>
    <p:sldId id="523" r:id="rId12"/>
    <p:sldId id="522" r:id="rId13"/>
    <p:sldId id="519" r:id="rId14"/>
    <p:sldId id="508" r:id="rId15"/>
    <p:sldId id="524" r:id="rId16"/>
    <p:sldId id="525" r:id="rId17"/>
    <p:sldId id="527" r:id="rId18"/>
    <p:sldId id="528" r:id="rId19"/>
    <p:sldId id="529" r:id="rId20"/>
    <p:sldId id="530" r:id="rId21"/>
    <p:sldId id="531" r:id="rId22"/>
    <p:sldId id="533" r:id="rId23"/>
    <p:sldId id="532" r:id="rId24"/>
    <p:sldId id="534" r:id="rId25"/>
    <p:sldId id="536" r:id="rId26"/>
    <p:sldId id="535" r:id="rId27"/>
    <p:sldId id="537" r:id="rId28"/>
    <p:sldId id="538" r:id="rId29"/>
    <p:sldId id="539" r:id="rId30"/>
    <p:sldId id="540" r:id="rId31"/>
    <p:sldId id="549" r:id="rId32"/>
    <p:sldId id="547" r:id="rId33"/>
    <p:sldId id="548" r:id="rId34"/>
    <p:sldId id="543" r:id="rId35"/>
    <p:sldId id="542" r:id="rId36"/>
    <p:sldId id="545" r:id="rId37"/>
    <p:sldId id="546" r:id="rId38"/>
    <p:sldId id="550" r:id="rId39"/>
    <p:sldId id="51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9" autoAdjust="0"/>
    <p:restoredTop sz="94660"/>
  </p:normalViewPr>
  <p:slideViewPr>
    <p:cSldViewPr snapToGrid="0" showGuides="1">
      <p:cViewPr varScale="1">
        <p:scale>
          <a:sx n="105" d="100"/>
          <a:sy n="105" d="100"/>
        </p:scale>
        <p:origin x="420"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785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480721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919756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02644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6918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457307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604703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519388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28283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53899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893493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6531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303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008.07669" TargetMode="External"/><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sas.upenn.edu/~jesusfv/LectureNotes_9_filtering.pdf" TargetMode="External"/><Relationship Id="rId5" Type="http://schemas.openxmlformats.org/officeDocument/2006/relationships/hyperlink" Target="https://newsletter.maartengrootendorst.com/p/a-visual-guide-to-mamba-and-state" TargetMode="External"/><Relationship Id="rId4" Type="http://schemas.openxmlformats.org/officeDocument/2006/relationships/hyperlink" Target="https://arxiv.org/abs/2312.0075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5433065" cy="540147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and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Mamba </a:t>
            </a:r>
            <a:r>
              <a:rPr lang="en-US" altLang="zh-CN" sz="5400" dirty="0" err="1">
                <a:solidFill>
                  <a:prstClr val="white"/>
                </a:solidFill>
                <a:latin typeface="Times New Roman" pitchFamily="18" charset="0"/>
                <a:ea typeface="微软雅黑" panose="020B0503020204020204" pitchFamily="34" charset="-122"/>
                <a:cs typeface="Times New Roman" pitchFamily="18" charset="0"/>
                <a:sym typeface="+mn-ea"/>
              </a:rPr>
              <a:t>Unet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837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E2E83A-99EF-E409-79A2-633FBDE6D5D5}"/>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6BFBC793-36FF-D105-4E7A-6A84B34955EF}"/>
              </a:ext>
            </a:extLst>
          </p:cNvPr>
          <p:cNvPicPr>
            <a:picLocks noChangeAspect="1"/>
          </p:cNvPicPr>
          <p:nvPr/>
        </p:nvPicPr>
        <p:blipFill>
          <a:blip r:embed="rId2"/>
          <a:stretch>
            <a:fillRect/>
          </a:stretch>
        </p:blipFill>
        <p:spPr>
          <a:xfrm>
            <a:off x="1358348" y="904629"/>
            <a:ext cx="8892208" cy="1369118"/>
          </a:xfrm>
          <a:prstGeom prst="rect">
            <a:avLst/>
          </a:prstGeom>
        </p:spPr>
      </p:pic>
      <p:pic>
        <p:nvPicPr>
          <p:cNvPr id="5" name="图片 4">
            <a:extLst>
              <a:ext uri="{FF2B5EF4-FFF2-40B4-BE49-F238E27FC236}">
                <a16:creationId xmlns:a16="http://schemas.microsoft.com/office/drawing/2014/main" id="{0B28CDD2-5650-A0E2-AC0E-D51DE14826D8}"/>
              </a:ext>
            </a:extLst>
          </p:cNvPr>
          <p:cNvPicPr>
            <a:picLocks noChangeAspect="1"/>
          </p:cNvPicPr>
          <p:nvPr/>
        </p:nvPicPr>
        <p:blipFill>
          <a:blip r:embed="rId3"/>
          <a:stretch>
            <a:fillRect/>
          </a:stretch>
        </p:blipFill>
        <p:spPr>
          <a:xfrm>
            <a:off x="1358348" y="2940597"/>
            <a:ext cx="8845825" cy="2748902"/>
          </a:xfrm>
          <a:prstGeom prst="rect">
            <a:avLst/>
          </a:prstGeom>
        </p:spPr>
      </p:pic>
      <p:sp>
        <p:nvSpPr>
          <p:cNvPr id="6" name="矩形 5">
            <a:extLst>
              <a:ext uri="{FF2B5EF4-FFF2-40B4-BE49-F238E27FC236}">
                <a16:creationId xmlns:a16="http://schemas.microsoft.com/office/drawing/2014/main" id="{F3B1EC06-FA71-A309-C111-3A4C1E532C4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E614640D-AA4D-A2DF-DC0D-017119B86F60}"/>
              </a:ext>
            </a:extLst>
          </p:cNvPr>
          <p:cNvPicPr>
            <a:picLocks noChangeAspect="1"/>
          </p:cNvPicPr>
          <p:nvPr/>
        </p:nvPicPr>
        <p:blipFill>
          <a:blip r:embed="rId4"/>
          <a:stretch>
            <a:fillRect/>
          </a:stretch>
        </p:blipFill>
        <p:spPr>
          <a:xfrm>
            <a:off x="11265327" y="-2"/>
            <a:ext cx="926672" cy="926672"/>
          </a:xfrm>
          <a:prstGeom prst="rect">
            <a:avLst/>
          </a:prstGeom>
        </p:spPr>
      </p:pic>
      <p:sp>
        <p:nvSpPr>
          <p:cNvPr id="8" name="箭头: 右 7">
            <a:extLst>
              <a:ext uri="{FF2B5EF4-FFF2-40B4-BE49-F238E27FC236}">
                <a16:creationId xmlns:a16="http://schemas.microsoft.com/office/drawing/2014/main" id="{CA957565-B949-E2BB-C3AA-F3AC858D5B98}"/>
              </a:ext>
            </a:extLst>
          </p:cNvPr>
          <p:cNvSpPr/>
          <p:nvPr/>
        </p:nvSpPr>
        <p:spPr>
          <a:xfrm>
            <a:off x="7632192" y="134687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CF0F7B6-C93F-DB87-4977-487CD9CFDCDD}"/>
              </a:ext>
            </a:extLst>
          </p:cNvPr>
          <p:cNvSpPr txBox="1"/>
          <p:nvPr/>
        </p:nvSpPr>
        <p:spPr>
          <a:xfrm>
            <a:off x="9071112" y="1266022"/>
            <a:ext cx="1921565" cy="646331"/>
          </a:xfrm>
          <a:prstGeom prst="rect">
            <a:avLst/>
          </a:prstGeom>
          <a:noFill/>
        </p:spPr>
        <p:txBody>
          <a:bodyPr wrap="square" rtlCol="0">
            <a:spAutoFit/>
          </a:bodyPr>
          <a:lstStyle/>
          <a:p>
            <a:r>
              <a:rPr lang="en-US" altLang="zh-CN" dirty="0"/>
              <a:t>Standard equation in SSM</a:t>
            </a:r>
            <a:endParaRPr lang="zh-CN" altLang="en-US" dirty="0"/>
          </a:p>
        </p:txBody>
      </p:sp>
    </p:spTree>
    <p:extLst>
      <p:ext uri="{BB962C8B-B14F-4D97-AF65-F5344CB8AC3E}">
        <p14:creationId xmlns:p14="http://schemas.microsoft.com/office/powerpoint/2010/main" val="300502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203524-0DB0-31B7-CD75-C9BC7C30A57E}"/>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D488F571-2F4F-7E3E-0F28-B06F412E09F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0A2734F-65BA-3B66-6CCF-6F783174B4AC}"/>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CA933162-D86E-01EF-AA64-4F6CCDA69050}"/>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Derivation the standard equation in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E16A727D-9854-2B97-F79C-1632ADA0C60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56015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5EDA0A-62A1-ABE7-7DD6-208D2AEACD5A}"/>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3" name="图片 2">
            <a:extLst>
              <a:ext uri="{FF2B5EF4-FFF2-40B4-BE49-F238E27FC236}">
                <a16:creationId xmlns:a16="http://schemas.microsoft.com/office/drawing/2014/main" id="{F34E7C0D-C9CE-B8BE-21C4-3372549DE708}"/>
              </a:ext>
            </a:extLst>
          </p:cNvPr>
          <p:cNvPicPr>
            <a:picLocks noChangeAspect="1"/>
          </p:cNvPicPr>
          <p:nvPr/>
        </p:nvPicPr>
        <p:blipFill>
          <a:blip r:embed="rId2"/>
          <a:stretch>
            <a:fillRect/>
          </a:stretch>
        </p:blipFill>
        <p:spPr>
          <a:xfrm>
            <a:off x="652241" y="367401"/>
            <a:ext cx="6318401" cy="2127925"/>
          </a:xfrm>
          <a:prstGeom prst="rect">
            <a:avLst/>
          </a:prstGeom>
        </p:spPr>
      </p:pic>
      <p:pic>
        <p:nvPicPr>
          <p:cNvPr id="4" name="图片 3">
            <a:extLst>
              <a:ext uri="{FF2B5EF4-FFF2-40B4-BE49-F238E27FC236}">
                <a16:creationId xmlns:a16="http://schemas.microsoft.com/office/drawing/2014/main" id="{8A671376-D2FD-E185-B79D-DF453FB84BF2}"/>
              </a:ext>
            </a:extLst>
          </p:cNvPr>
          <p:cNvPicPr>
            <a:picLocks noChangeAspect="1"/>
          </p:cNvPicPr>
          <p:nvPr/>
        </p:nvPicPr>
        <p:blipFill>
          <a:blip r:embed="rId3"/>
          <a:stretch>
            <a:fillRect/>
          </a:stretch>
        </p:blipFill>
        <p:spPr>
          <a:xfrm>
            <a:off x="652242" y="2495326"/>
            <a:ext cx="6318401" cy="2195819"/>
          </a:xfrm>
          <a:prstGeom prst="rect">
            <a:avLst/>
          </a:prstGeom>
        </p:spPr>
      </p:pic>
      <p:pic>
        <p:nvPicPr>
          <p:cNvPr id="5" name="图片 4">
            <a:extLst>
              <a:ext uri="{FF2B5EF4-FFF2-40B4-BE49-F238E27FC236}">
                <a16:creationId xmlns:a16="http://schemas.microsoft.com/office/drawing/2014/main" id="{5AC30A83-40CA-790A-F616-FECEA93C6B02}"/>
              </a:ext>
            </a:extLst>
          </p:cNvPr>
          <p:cNvPicPr>
            <a:picLocks noChangeAspect="1"/>
          </p:cNvPicPr>
          <p:nvPr/>
        </p:nvPicPr>
        <p:blipFill>
          <a:blip r:embed="rId4"/>
          <a:stretch>
            <a:fillRect/>
          </a:stretch>
        </p:blipFill>
        <p:spPr>
          <a:xfrm>
            <a:off x="652241" y="4691145"/>
            <a:ext cx="6318401" cy="1510288"/>
          </a:xfrm>
          <a:prstGeom prst="rect">
            <a:avLst/>
          </a:prstGeom>
        </p:spPr>
      </p:pic>
      <p:sp>
        <p:nvSpPr>
          <p:cNvPr id="6" name="矩形 5">
            <a:extLst>
              <a:ext uri="{FF2B5EF4-FFF2-40B4-BE49-F238E27FC236}">
                <a16:creationId xmlns:a16="http://schemas.microsoft.com/office/drawing/2014/main" id="{01A797E8-9A5D-8569-38C8-219E4153D94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A2C5FD-19B3-FC03-8A3F-6640189BBAEA}"/>
              </a:ext>
            </a:extLst>
          </p:cNvPr>
          <p:cNvPicPr>
            <a:picLocks noChangeAspect="1"/>
          </p:cNvPicPr>
          <p:nvPr/>
        </p:nvPicPr>
        <p:blipFill>
          <a:blip r:embed="rId5"/>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8AC970DF-10F2-19F6-DD85-20B69A24E934}"/>
              </a:ext>
            </a:extLst>
          </p:cNvPr>
          <p:cNvSpPr txBox="1"/>
          <p:nvPr/>
        </p:nvSpPr>
        <p:spPr>
          <a:xfrm>
            <a:off x="7912540" y="4966125"/>
            <a:ext cx="3862996" cy="960328"/>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Do you think it is similar to the way you do  in the </a:t>
            </a:r>
            <a:r>
              <a:rPr lang="en-US" altLang="zh-CN" sz="2000" b="1" dirty="0">
                <a:latin typeface="Times New Roman" panose="02020603050405020304" pitchFamily="18" charset="0"/>
                <a:cs typeface="Times New Roman" panose="02020603050405020304" pitchFamily="18" charset="0"/>
              </a:rPr>
              <a:t>Kalman filter?</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86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EC25B-7C52-6038-FC06-D6A0569C07AD}"/>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43665E1E-2CF1-C82D-13EA-B2007E2AE9D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93EF3AB-1618-EF8D-2E10-922B8FBF8697}"/>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1255635-1521-597D-BCD1-9E2E7819CDAF}"/>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715106F9-21A8-E88A-ECED-21F2E3AB989A}"/>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Kalman Filter using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4A507CC1-3C11-0EBD-E43F-0E77336E2090}"/>
              </a:ext>
            </a:extLst>
          </p:cNvPr>
          <p:cNvPicPr>
            <a:picLocks noChangeAspect="1"/>
          </p:cNvPicPr>
          <p:nvPr/>
        </p:nvPicPr>
        <p:blipFill>
          <a:blip r:embed="rId4"/>
          <a:stretch>
            <a:fillRect/>
          </a:stretch>
        </p:blipFill>
        <p:spPr>
          <a:xfrm>
            <a:off x="1537486" y="4112456"/>
            <a:ext cx="4558514" cy="2248176"/>
          </a:xfrm>
          <a:prstGeom prst="rect">
            <a:avLst/>
          </a:prstGeom>
        </p:spPr>
      </p:pic>
      <p:pic>
        <p:nvPicPr>
          <p:cNvPr id="13" name="图片 12">
            <a:extLst>
              <a:ext uri="{FF2B5EF4-FFF2-40B4-BE49-F238E27FC236}">
                <a16:creationId xmlns:a16="http://schemas.microsoft.com/office/drawing/2014/main" id="{317E14C8-5796-1752-345F-EE7C4F8DF589}"/>
              </a:ext>
            </a:extLst>
          </p:cNvPr>
          <p:cNvPicPr>
            <a:picLocks noChangeAspect="1"/>
          </p:cNvPicPr>
          <p:nvPr/>
        </p:nvPicPr>
        <p:blipFill>
          <a:blip r:embed="rId5"/>
          <a:stretch>
            <a:fillRect/>
          </a:stretch>
        </p:blipFill>
        <p:spPr>
          <a:xfrm>
            <a:off x="702917" y="675505"/>
            <a:ext cx="6629400" cy="2343150"/>
          </a:xfrm>
          <a:prstGeom prst="rect">
            <a:avLst/>
          </a:prstGeom>
        </p:spPr>
      </p:pic>
      <p:sp>
        <p:nvSpPr>
          <p:cNvPr id="14" name="矩形 13">
            <a:extLst>
              <a:ext uri="{FF2B5EF4-FFF2-40B4-BE49-F238E27FC236}">
                <a16:creationId xmlns:a16="http://schemas.microsoft.com/office/drawing/2014/main" id="{59D1E1D6-3D46-2A61-9A59-1FE10DAEC416}"/>
              </a:ext>
            </a:extLst>
          </p:cNvPr>
          <p:cNvSpPr/>
          <p:nvPr/>
        </p:nvSpPr>
        <p:spPr>
          <a:xfrm flipH="1">
            <a:off x="2683563" y="1647452"/>
            <a:ext cx="1875183" cy="747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8D448E25-E801-72B8-EC05-B7E8850C8766}"/>
              </a:ext>
            </a:extLst>
          </p:cNvPr>
          <p:cNvCxnSpPr>
            <a:cxnSpLocks/>
          </p:cNvCxnSpPr>
          <p:nvPr/>
        </p:nvCxnSpPr>
        <p:spPr>
          <a:xfrm>
            <a:off x="4110382" y="2269603"/>
            <a:ext cx="0" cy="1646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97B25F5-E305-F436-7A17-7E492A8D2576}"/>
              </a:ext>
            </a:extLst>
          </p:cNvPr>
          <p:cNvPicPr>
            <a:picLocks noChangeAspect="1"/>
          </p:cNvPicPr>
          <p:nvPr/>
        </p:nvPicPr>
        <p:blipFill>
          <a:blip r:embed="rId6"/>
          <a:stretch>
            <a:fillRect/>
          </a:stretch>
        </p:blipFill>
        <p:spPr>
          <a:xfrm>
            <a:off x="8274659" y="745799"/>
            <a:ext cx="3143412" cy="1943200"/>
          </a:xfrm>
          <a:prstGeom prst="rect">
            <a:avLst/>
          </a:prstGeom>
        </p:spPr>
      </p:pic>
      <p:pic>
        <p:nvPicPr>
          <p:cNvPr id="24" name="图片 23">
            <a:extLst>
              <a:ext uri="{FF2B5EF4-FFF2-40B4-BE49-F238E27FC236}">
                <a16:creationId xmlns:a16="http://schemas.microsoft.com/office/drawing/2014/main" id="{0B3CD80A-D9D4-EECC-7DE7-2D43B7C2E25A}"/>
              </a:ext>
            </a:extLst>
          </p:cNvPr>
          <p:cNvPicPr>
            <a:picLocks noChangeAspect="1"/>
          </p:cNvPicPr>
          <p:nvPr/>
        </p:nvPicPr>
        <p:blipFill>
          <a:blip r:embed="rId7"/>
          <a:stretch>
            <a:fillRect/>
          </a:stretch>
        </p:blipFill>
        <p:spPr>
          <a:xfrm rot="5400000">
            <a:off x="9438308" y="2774892"/>
            <a:ext cx="647733" cy="520727"/>
          </a:xfrm>
          <a:prstGeom prst="rect">
            <a:avLst/>
          </a:prstGeom>
        </p:spPr>
      </p:pic>
      <p:pic>
        <p:nvPicPr>
          <p:cNvPr id="25" name="图片 24">
            <a:extLst>
              <a:ext uri="{FF2B5EF4-FFF2-40B4-BE49-F238E27FC236}">
                <a16:creationId xmlns:a16="http://schemas.microsoft.com/office/drawing/2014/main" id="{1D0F067A-AAA8-EF06-6C0B-135850834CD8}"/>
              </a:ext>
            </a:extLst>
          </p:cNvPr>
          <p:cNvPicPr>
            <a:picLocks noChangeAspect="1"/>
          </p:cNvPicPr>
          <p:nvPr/>
        </p:nvPicPr>
        <p:blipFill>
          <a:blip r:embed="rId8"/>
          <a:stretch>
            <a:fillRect/>
          </a:stretch>
        </p:blipFill>
        <p:spPr>
          <a:xfrm>
            <a:off x="7863743" y="3429000"/>
            <a:ext cx="3857805" cy="3003886"/>
          </a:xfrm>
          <a:prstGeom prst="rect">
            <a:avLst/>
          </a:prstGeom>
        </p:spPr>
      </p:pic>
    </p:spTree>
    <p:extLst>
      <p:ext uri="{BB962C8B-B14F-4D97-AF65-F5344CB8AC3E}">
        <p14:creationId xmlns:p14="http://schemas.microsoft.com/office/powerpoint/2010/main" val="342148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A40DC4-D970-86A7-9D04-DEDAA4CF8B32}"/>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3" name="图片 2">
            <a:extLst>
              <a:ext uri="{FF2B5EF4-FFF2-40B4-BE49-F238E27FC236}">
                <a16:creationId xmlns:a16="http://schemas.microsoft.com/office/drawing/2014/main" id="{6623513E-9652-5269-F87A-24EBB1DF3B39}"/>
              </a:ext>
            </a:extLst>
          </p:cNvPr>
          <p:cNvPicPr>
            <a:picLocks noChangeAspect="1"/>
          </p:cNvPicPr>
          <p:nvPr/>
        </p:nvPicPr>
        <p:blipFill>
          <a:blip r:embed="rId2"/>
          <a:stretch>
            <a:fillRect/>
          </a:stretch>
        </p:blipFill>
        <p:spPr>
          <a:xfrm>
            <a:off x="11265327" y="-2"/>
            <a:ext cx="926672" cy="926672"/>
          </a:xfrm>
          <a:prstGeom prst="rect">
            <a:avLst/>
          </a:prstGeom>
        </p:spPr>
      </p:pic>
      <p:sp>
        <p:nvSpPr>
          <p:cNvPr id="7" name="矩形 6">
            <a:extLst>
              <a:ext uri="{FF2B5EF4-FFF2-40B4-BE49-F238E27FC236}">
                <a16:creationId xmlns:a16="http://schemas.microsoft.com/office/drawing/2014/main" id="{D3CDE139-90F5-5160-D889-4185021C601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CBB191B9-975D-5A2E-4BE1-9A54107DF5F1}"/>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F4C846E8-4FB4-0747-D930-32F5127AC2C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 detail about SSM</a:t>
            </a:r>
            <a:endParaRPr lang="zh-CN" altLang="en-US" dirty="0"/>
          </a:p>
        </p:txBody>
      </p:sp>
      <p:pic>
        <p:nvPicPr>
          <p:cNvPr id="12" name="图片 11">
            <a:extLst>
              <a:ext uri="{FF2B5EF4-FFF2-40B4-BE49-F238E27FC236}">
                <a16:creationId xmlns:a16="http://schemas.microsoft.com/office/drawing/2014/main" id="{E8761913-679D-70D9-5844-B9E3463D131D}"/>
              </a:ext>
            </a:extLst>
          </p:cNvPr>
          <p:cNvPicPr>
            <a:picLocks noChangeAspect="1"/>
          </p:cNvPicPr>
          <p:nvPr/>
        </p:nvPicPr>
        <p:blipFill>
          <a:blip r:embed="rId4"/>
          <a:stretch>
            <a:fillRect/>
          </a:stretch>
        </p:blipFill>
        <p:spPr>
          <a:xfrm>
            <a:off x="1166512" y="1699614"/>
            <a:ext cx="2495678" cy="1346269"/>
          </a:xfrm>
          <a:prstGeom prst="rect">
            <a:avLst/>
          </a:prstGeom>
        </p:spPr>
      </p:pic>
      <p:sp>
        <p:nvSpPr>
          <p:cNvPr id="14" name="文本框 13">
            <a:extLst>
              <a:ext uri="{FF2B5EF4-FFF2-40B4-BE49-F238E27FC236}">
                <a16:creationId xmlns:a16="http://schemas.microsoft.com/office/drawing/2014/main" id="{20082713-61EB-3716-5366-4864ED19BE52}"/>
              </a:ext>
            </a:extLst>
          </p:cNvPr>
          <p:cNvSpPr txBox="1"/>
          <p:nvPr/>
        </p:nvSpPr>
        <p:spPr>
          <a:xfrm>
            <a:off x="824092" y="683519"/>
            <a:ext cx="9621078"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Assume we have some input signal x(t), this signal first gets multiplied by matrix B which describes how the inputs influence the system.</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0027817-39AE-697D-C13E-2886156D535C}"/>
              </a:ext>
            </a:extLst>
          </p:cNvPr>
          <p:cNvSpPr txBox="1"/>
          <p:nvPr/>
        </p:nvSpPr>
        <p:spPr>
          <a:xfrm>
            <a:off x="701631" y="3188406"/>
            <a:ext cx="9621078"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updated state (akin to the hidden state of a neural network) is a latent space that contains the core “knowledge” of the environment. We multiply the state with matrix A which describes how all the internal states are connected as they represent the underlying dynamics of the system.</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35BE268-C913-839E-C517-33FFED472A1F}"/>
              </a:ext>
            </a:extLst>
          </p:cNvPr>
          <p:cNvPicPr>
            <a:picLocks noChangeAspect="1"/>
          </p:cNvPicPr>
          <p:nvPr/>
        </p:nvPicPr>
        <p:blipFill>
          <a:blip r:embed="rId5"/>
          <a:stretch>
            <a:fillRect/>
          </a:stretch>
        </p:blipFill>
        <p:spPr>
          <a:xfrm>
            <a:off x="1070936" y="4561047"/>
            <a:ext cx="4921503" cy="2038455"/>
          </a:xfrm>
          <a:prstGeom prst="rect">
            <a:avLst/>
          </a:prstGeom>
        </p:spPr>
      </p:pic>
    </p:spTree>
    <p:extLst>
      <p:ext uri="{BB962C8B-B14F-4D97-AF65-F5344CB8AC3E}">
        <p14:creationId xmlns:p14="http://schemas.microsoft.com/office/powerpoint/2010/main" val="112119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A962B2-4777-679E-7976-6B28E2C75437}"/>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6E5EC98F-506C-9373-0549-5680A7059FB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98FC146-C667-685B-5D0B-8EE1338360A1}"/>
              </a:ext>
            </a:extLst>
          </p:cNvPr>
          <p:cNvPicPr>
            <a:picLocks noChangeAspect="1"/>
          </p:cNvPicPr>
          <p:nvPr/>
        </p:nvPicPr>
        <p:blipFill>
          <a:blip r:embed="rId2"/>
          <a:stretch>
            <a:fillRect/>
          </a:stretch>
        </p:blipFill>
        <p:spPr>
          <a:xfrm>
            <a:off x="838200" y="702769"/>
            <a:ext cx="6109014" cy="2235315"/>
          </a:xfrm>
          <a:prstGeom prst="rect">
            <a:avLst/>
          </a:prstGeom>
        </p:spPr>
      </p:pic>
      <p:sp>
        <p:nvSpPr>
          <p:cNvPr id="10" name="文本框 9">
            <a:extLst>
              <a:ext uri="{FF2B5EF4-FFF2-40B4-BE49-F238E27FC236}">
                <a16:creationId xmlns:a16="http://schemas.microsoft.com/office/drawing/2014/main" id="{0FA5C306-87F3-1909-66BA-65674FEFEB12}"/>
              </a:ext>
            </a:extLst>
          </p:cNvPr>
          <p:cNvSpPr txBox="1"/>
          <p:nvPr/>
        </p:nvSpPr>
        <p:spPr>
          <a:xfrm>
            <a:off x="437320" y="136525"/>
            <a:ext cx="9236765" cy="45807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we use matrix C to describe how the state can be translated to an output.</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68AC4C0-3EFD-D4AC-F7D3-77E478D3FECD}"/>
              </a:ext>
            </a:extLst>
          </p:cNvPr>
          <p:cNvSpPr txBox="1"/>
          <p:nvPr/>
        </p:nvSpPr>
        <p:spPr>
          <a:xfrm>
            <a:off x="437319" y="3046345"/>
            <a:ext cx="10581863"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Finally, we can make use of matrix D to provide a direct signal from the input to the output. This is also often referred to as a skip-connection. The SSM is often regarded as the following without the skip-connection.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9F2A6D7-4073-CA8D-31F3-917CB0A92603}"/>
              </a:ext>
            </a:extLst>
          </p:cNvPr>
          <p:cNvPicPr>
            <a:picLocks noChangeAspect="1"/>
          </p:cNvPicPr>
          <p:nvPr/>
        </p:nvPicPr>
        <p:blipFill>
          <a:blip r:embed="rId3"/>
          <a:stretch>
            <a:fillRect/>
          </a:stretch>
        </p:blipFill>
        <p:spPr>
          <a:xfrm>
            <a:off x="838200" y="4023607"/>
            <a:ext cx="6109014" cy="2697868"/>
          </a:xfrm>
          <a:prstGeom prst="rect">
            <a:avLst/>
          </a:prstGeom>
        </p:spPr>
      </p:pic>
      <p:pic>
        <p:nvPicPr>
          <p:cNvPr id="15" name="图片 14">
            <a:extLst>
              <a:ext uri="{FF2B5EF4-FFF2-40B4-BE49-F238E27FC236}">
                <a16:creationId xmlns:a16="http://schemas.microsoft.com/office/drawing/2014/main" id="{2855FD60-0DC6-8BAB-9573-7A15B68ACF3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43777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78EF08-56A8-F8B0-908C-5F7763DF178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FA64B386-1DCB-F70A-3D05-C7EA296D109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916DDF0-0F43-B23C-405D-B7E76B5FF5D6}"/>
              </a:ext>
            </a:extLst>
          </p:cNvPr>
          <p:cNvSpPr txBox="1"/>
          <p:nvPr/>
        </p:nvSpPr>
        <p:spPr>
          <a:xfrm>
            <a:off x="1842052" y="340157"/>
            <a:ext cx="7063409" cy="498663"/>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We can now focus on matrices A, B, and C as the core of the SSM.</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B5695C7-7CE1-6A42-E74C-39C653DEFE6C}"/>
              </a:ext>
            </a:extLst>
          </p:cNvPr>
          <p:cNvPicPr>
            <a:picLocks noChangeAspect="1"/>
          </p:cNvPicPr>
          <p:nvPr/>
        </p:nvPicPr>
        <p:blipFill>
          <a:blip r:embed="rId2"/>
          <a:stretch>
            <a:fillRect/>
          </a:stretch>
        </p:blipFill>
        <p:spPr>
          <a:xfrm>
            <a:off x="1249018" y="1260827"/>
            <a:ext cx="9316278" cy="1897761"/>
          </a:xfrm>
          <a:prstGeom prst="rect">
            <a:avLst/>
          </a:prstGeom>
        </p:spPr>
      </p:pic>
      <p:pic>
        <p:nvPicPr>
          <p:cNvPr id="8" name="图片 7">
            <a:extLst>
              <a:ext uri="{FF2B5EF4-FFF2-40B4-BE49-F238E27FC236}">
                <a16:creationId xmlns:a16="http://schemas.microsoft.com/office/drawing/2014/main" id="{E10DB83A-8F15-3A4E-596B-799F6C346ACA}"/>
              </a:ext>
            </a:extLst>
          </p:cNvPr>
          <p:cNvPicPr>
            <a:picLocks noChangeAspect="1"/>
          </p:cNvPicPr>
          <p:nvPr/>
        </p:nvPicPr>
        <p:blipFill>
          <a:blip r:embed="rId3"/>
          <a:stretch>
            <a:fillRect/>
          </a:stretch>
        </p:blipFill>
        <p:spPr>
          <a:xfrm>
            <a:off x="1249018" y="3144328"/>
            <a:ext cx="9316278" cy="3124172"/>
          </a:xfrm>
          <a:prstGeom prst="rect">
            <a:avLst/>
          </a:prstGeom>
        </p:spPr>
      </p:pic>
      <p:pic>
        <p:nvPicPr>
          <p:cNvPr id="9" name="图片 8">
            <a:extLst>
              <a:ext uri="{FF2B5EF4-FFF2-40B4-BE49-F238E27FC236}">
                <a16:creationId xmlns:a16="http://schemas.microsoft.com/office/drawing/2014/main" id="{0F9DA20D-BE82-77F1-0EED-6885BA0AD7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56377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084EAE-1B53-6907-DE8B-4170134DD5E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B454FC6B-CE12-988C-4235-9DA28803C5A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C2D11E5-1494-72E6-CA06-483DED49FF41}"/>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C739E99-F45E-CF09-31BE-C6D9DFFB98E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Discretization</a:t>
            </a:r>
            <a:endParaRPr lang="zh-CN" altLang="en-US" dirty="0"/>
          </a:p>
        </p:txBody>
      </p:sp>
      <p:sp>
        <p:nvSpPr>
          <p:cNvPr id="8" name="文本框 7">
            <a:extLst>
              <a:ext uri="{FF2B5EF4-FFF2-40B4-BE49-F238E27FC236}">
                <a16:creationId xmlns:a16="http://schemas.microsoft.com/office/drawing/2014/main" id="{208BC149-B6A0-84B2-EEB1-06C5655887E1}"/>
              </a:ext>
            </a:extLst>
          </p:cNvPr>
          <p:cNvSpPr txBox="1"/>
          <p:nvPr/>
        </p:nvSpPr>
        <p:spPr>
          <a:xfrm>
            <a:off x="871452" y="463334"/>
            <a:ext cx="8956013" cy="6278642"/>
          </a:xfrm>
          <a:prstGeom prst="rect">
            <a:avLst/>
          </a:prstGeom>
          <a:noFill/>
        </p:spPr>
        <p:txBody>
          <a:bodyPr wrap="square">
            <a:spAutoFit/>
          </a:bodyPr>
          <a:lstStyle/>
          <a:p>
            <a:pPr algn="just">
              <a:lnSpc>
                <a:spcPct val="200000"/>
              </a:lnSpc>
            </a:pPr>
            <a:r>
              <a:rPr lang="en-US" altLang="zh-CN" sz="1600" dirty="0">
                <a:latin typeface="Times New Roman" panose="02020603050405020304" pitchFamily="18" charset="0"/>
                <a:cs typeface="Times New Roman" panose="02020603050405020304" pitchFamily="18" charset="0"/>
              </a:rPr>
              <a:t>As a continuous-time system, SSM is difficult to directly integrate into Deep Learning model:</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Calculation Efficiency</a:t>
            </a:r>
            <a:r>
              <a:rPr lang="en-US" altLang="zh-CN" sz="1600" dirty="0">
                <a:latin typeface="Times New Roman" panose="02020603050405020304" pitchFamily="18" charset="0"/>
                <a:cs typeface="Times New Roman" panose="02020603050405020304" pitchFamily="18" charset="0"/>
              </a:rPr>
              <a:t>: Modern deep learning frameworks and hardware are usually designed based on discrete-time operations. Only after discretizing SSM can it be transformed into a model that can run efficiently on these frameworks and hardware.</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Training Algorithms</a:t>
            </a:r>
            <a:r>
              <a:rPr lang="en-US" altLang="zh-CN" sz="1600" dirty="0">
                <a:latin typeface="Times New Roman" panose="02020603050405020304" pitchFamily="18" charset="0"/>
                <a:cs typeface="Times New Roman" panose="02020603050405020304" pitchFamily="18" charset="0"/>
              </a:rPr>
              <a:t>: Most deep learning training algorithms, such as gradient descent and backpropagation, are designed for discrete-time models. Discretization allows these algorithms to be directly applied to state-space models.</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Practical Applications</a:t>
            </a:r>
            <a:r>
              <a:rPr lang="en-US" altLang="zh-CN" sz="1600" dirty="0">
                <a:latin typeface="Times New Roman" panose="02020603050405020304" pitchFamily="18" charset="0"/>
                <a:cs typeface="Times New Roman" panose="02020603050405020304" pitchFamily="18" charset="0"/>
              </a:rPr>
              <a:t>: In many practical applications, data is discrete, such as text data (word sequences), time series data (stock prices, sensor readings), etc. Discrete-time models match these data formats more naturally.</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Model Complexity</a:t>
            </a:r>
            <a:r>
              <a:rPr lang="en-US" altLang="zh-CN" sz="1600" dirty="0">
                <a:latin typeface="Times New Roman" panose="02020603050405020304" pitchFamily="18" charset="0"/>
                <a:cs typeface="Times New Roman" panose="02020603050405020304" pitchFamily="18" charset="0"/>
              </a:rPr>
              <a:t>: The discretization process can control the complexity of the model by selecting an appropriate time step size T. </a:t>
            </a:r>
          </a:p>
          <a:p>
            <a:endParaRPr lang="en-US" altLang="zh-CN" dirty="0"/>
          </a:p>
        </p:txBody>
      </p:sp>
      <p:pic>
        <p:nvPicPr>
          <p:cNvPr id="6" name="图片 5">
            <a:extLst>
              <a:ext uri="{FF2B5EF4-FFF2-40B4-BE49-F238E27FC236}">
                <a16:creationId xmlns:a16="http://schemas.microsoft.com/office/drawing/2014/main" id="{9FD3E0CD-0D05-82FD-7EB2-36611EC5118E}"/>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8888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0DB0CB-F8C6-D75E-B348-8331452046B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59596487-9A00-500B-CB7B-283EF3CB96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38C5BE-602F-2996-85F7-F17DC5D394A1}"/>
              </a:ext>
            </a:extLst>
          </p:cNvPr>
          <p:cNvPicPr>
            <a:picLocks noChangeAspect="1"/>
          </p:cNvPicPr>
          <p:nvPr/>
        </p:nvPicPr>
        <p:blipFill>
          <a:blip r:embed="rId2"/>
          <a:stretch>
            <a:fillRect/>
          </a:stretch>
        </p:blipFill>
        <p:spPr>
          <a:xfrm>
            <a:off x="871452" y="2168641"/>
            <a:ext cx="7944077" cy="2520716"/>
          </a:xfrm>
          <a:prstGeom prst="rect">
            <a:avLst/>
          </a:prstGeom>
        </p:spPr>
      </p:pic>
      <p:pic>
        <p:nvPicPr>
          <p:cNvPr id="9" name="图片 8">
            <a:extLst>
              <a:ext uri="{FF2B5EF4-FFF2-40B4-BE49-F238E27FC236}">
                <a16:creationId xmlns:a16="http://schemas.microsoft.com/office/drawing/2014/main" id="{0D3DDA25-6BD8-24E7-3BBD-61F53102528E}"/>
              </a:ext>
            </a:extLst>
          </p:cNvPr>
          <p:cNvPicPr>
            <a:picLocks noChangeAspect="1"/>
          </p:cNvPicPr>
          <p:nvPr/>
        </p:nvPicPr>
        <p:blipFill>
          <a:blip r:embed="rId3"/>
          <a:stretch>
            <a:fillRect/>
          </a:stretch>
        </p:blipFill>
        <p:spPr>
          <a:xfrm>
            <a:off x="871452" y="4794181"/>
            <a:ext cx="8142078" cy="1744731"/>
          </a:xfrm>
          <a:prstGeom prst="rect">
            <a:avLst/>
          </a:prstGeom>
        </p:spPr>
      </p:pic>
      <p:pic>
        <p:nvPicPr>
          <p:cNvPr id="10" name="图片 9">
            <a:extLst>
              <a:ext uri="{FF2B5EF4-FFF2-40B4-BE49-F238E27FC236}">
                <a16:creationId xmlns:a16="http://schemas.microsoft.com/office/drawing/2014/main" id="{0D8F67D2-9A3A-F3A7-8E28-0556DB72378D}"/>
              </a:ext>
            </a:extLst>
          </p:cNvPr>
          <p:cNvPicPr>
            <a:picLocks noChangeAspect="1"/>
          </p:cNvPicPr>
          <p:nvPr/>
        </p:nvPicPr>
        <p:blipFill>
          <a:blip r:embed="rId4"/>
          <a:stretch>
            <a:fillRect/>
          </a:stretch>
        </p:blipFill>
        <p:spPr>
          <a:xfrm>
            <a:off x="485347" y="243859"/>
            <a:ext cx="219475" cy="219475"/>
          </a:xfrm>
          <a:prstGeom prst="rect">
            <a:avLst/>
          </a:prstGeom>
        </p:spPr>
      </p:pic>
      <p:sp>
        <p:nvSpPr>
          <p:cNvPr id="11" name="文本框 10">
            <a:extLst>
              <a:ext uri="{FF2B5EF4-FFF2-40B4-BE49-F238E27FC236}">
                <a16:creationId xmlns:a16="http://schemas.microsoft.com/office/drawing/2014/main" id="{5F424738-0BAF-1B39-7B98-81AD66E931A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Zero-order hold </a:t>
            </a:r>
          </a:p>
        </p:txBody>
      </p:sp>
      <p:sp>
        <p:nvSpPr>
          <p:cNvPr id="13" name="文本框 12">
            <a:extLst>
              <a:ext uri="{FF2B5EF4-FFF2-40B4-BE49-F238E27FC236}">
                <a16:creationId xmlns:a16="http://schemas.microsoft.com/office/drawing/2014/main" id="{9CA02F89-45E1-0003-8284-528E90F6C69E}"/>
              </a:ext>
            </a:extLst>
          </p:cNvPr>
          <p:cNvSpPr txBox="1"/>
          <p:nvPr/>
        </p:nvSpPr>
        <p:spPr>
          <a:xfrm>
            <a:off x="485346" y="710408"/>
            <a:ext cx="9092663"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In the zero-order hold reconstruction method, the continuous signal is reconstructed from its samples by holding the given sample for an interval until the next sample is received.</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9A06D280-E453-6AA7-5A7B-850A7C88E69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88514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EA3A7-C5DF-FFB5-94A7-CD04AAE3F257}"/>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6" name="文本框 5">
            <a:extLst>
              <a:ext uri="{FF2B5EF4-FFF2-40B4-BE49-F238E27FC236}">
                <a16:creationId xmlns:a16="http://schemas.microsoft.com/office/drawing/2014/main" id="{2B7529D5-D6F2-3BB5-049E-A20513E9F338}"/>
              </a:ext>
            </a:extLst>
          </p:cNvPr>
          <p:cNvSpPr txBox="1"/>
          <p:nvPr/>
        </p:nvSpPr>
        <p:spPr>
          <a:xfrm>
            <a:off x="987287" y="691621"/>
            <a:ext cx="7671117" cy="88036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 long we hold the value is represented by a new learnable parameter, called the step size ∆. It represents the resolution of the input.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9D3AF79-ED15-EBBF-E1A8-83DF13CED4FA}"/>
              </a:ext>
            </a:extLst>
          </p:cNvPr>
          <p:cNvSpPr txBox="1"/>
          <p:nvPr/>
        </p:nvSpPr>
        <p:spPr>
          <a:xfrm>
            <a:off x="987287" y="2020368"/>
            <a:ext cx="7671116"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If we have a continuous signal for our input, we can generate a continuous output and only sample the values according to the time steps of the input.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B314977-4624-456A-95A0-591047B30D87}"/>
              </a:ext>
            </a:extLst>
          </p:cNvPr>
          <p:cNvPicPr>
            <a:picLocks noChangeAspect="1"/>
          </p:cNvPicPr>
          <p:nvPr/>
        </p:nvPicPr>
        <p:blipFill>
          <a:blip r:embed="rId2"/>
          <a:stretch>
            <a:fillRect/>
          </a:stretch>
        </p:blipFill>
        <p:spPr>
          <a:xfrm>
            <a:off x="1073426" y="3342318"/>
            <a:ext cx="8587409" cy="2747047"/>
          </a:xfrm>
          <a:prstGeom prst="rect">
            <a:avLst/>
          </a:prstGeom>
        </p:spPr>
      </p:pic>
      <p:pic>
        <p:nvPicPr>
          <p:cNvPr id="7" name="图片 6">
            <a:extLst>
              <a:ext uri="{FF2B5EF4-FFF2-40B4-BE49-F238E27FC236}">
                <a16:creationId xmlns:a16="http://schemas.microsoft.com/office/drawing/2014/main" id="{C4083B50-FE97-D2BB-8FCB-60E053CB9A26}"/>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EA3CF39A-82EE-309A-5979-190CF57366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12972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30478"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a new model?</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6AFF1FB2-03C3-D2F5-828A-5C286CEA7E8E}"/>
              </a:ext>
            </a:extLst>
          </p:cNvPr>
          <p:cNvPicPr>
            <a:picLocks noChangeAspect="1"/>
          </p:cNvPicPr>
          <p:nvPr/>
        </p:nvPicPr>
        <p:blipFill>
          <a:blip r:embed="rId4"/>
          <a:stretch>
            <a:fillRect/>
          </a:stretch>
        </p:blipFill>
        <p:spPr>
          <a:xfrm>
            <a:off x="808770" y="981118"/>
            <a:ext cx="6426530" cy="2679838"/>
          </a:xfrm>
          <a:prstGeom prst="rect">
            <a:avLst/>
          </a:prstGeom>
        </p:spPr>
      </p:pic>
      <p:sp>
        <p:nvSpPr>
          <p:cNvPr id="20" name="箭头: 下 19">
            <a:extLst>
              <a:ext uri="{FF2B5EF4-FFF2-40B4-BE49-F238E27FC236}">
                <a16:creationId xmlns:a16="http://schemas.microsoft.com/office/drawing/2014/main" id="{F08FC46C-B2B0-816B-225C-CADDE49B932C}"/>
              </a:ext>
            </a:extLst>
          </p:cNvPr>
          <p:cNvSpPr/>
          <p:nvPr/>
        </p:nvSpPr>
        <p:spPr>
          <a:xfrm>
            <a:off x="1497496" y="3563594"/>
            <a:ext cx="347929" cy="1074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1C17417-0629-CF78-D0B9-088810293F94}"/>
              </a:ext>
            </a:extLst>
          </p:cNvPr>
          <p:cNvSpPr txBox="1"/>
          <p:nvPr/>
        </p:nvSpPr>
        <p:spPr>
          <a:xfrm>
            <a:off x="985660" y="4709445"/>
            <a:ext cx="1371600" cy="646331"/>
          </a:xfrm>
          <a:prstGeom prst="rect">
            <a:avLst/>
          </a:prstGeom>
          <a:noFill/>
        </p:spPr>
        <p:txBody>
          <a:bodyPr wrap="square" rtlCol="0">
            <a:spAutoFit/>
          </a:bodyPr>
          <a:lstStyle/>
          <a:p>
            <a:pPr algn="ctr"/>
            <a:r>
              <a:rPr lang="en-US" altLang="zh-CN" dirty="0"/>
              <a:t>Mamba</a:t>
            </a:r>
          </a:p>
          <a:p>
            <a:pPr algn="ctr"/>
            <a:r>
              <a:rPr lang="en-US" altLang="zh-CN" dirty="0"/>
              <a:t>(2023.12.1)</a:t>
            </a:r>
            <a:endParaRPr lang="zh-CN" altLang="en-US" dirty="0"/>
          </a:p>
        </p:txBody>
      </p:sp>
      <p:sp>
        <p:nvSpPr>
          <p:cNvPr id="22" name="左大括号 21">
            <a:extLst>
              <a:ext uri="{FF2B5EF4-FFF2-40B4-BE49-F238E27FC236}">
                <a16:creationId xmlns:a16="http://schemas.microsoft.com/office/drawing/2014/main" id="{0DD9BB39-E4D0-E2A5-96B8-85E8527214F7}"/>
              </a:ext>
            </a:extLst>
          </p:cNvPr>
          <p:cNvSpPr/>
          <p:nvPr/>
        </p:nvSpPr>
        <p:spPr>
          <a:xfrm>
            <a:off x="2319674" y="3977600"/>
            <a:ext cx="756000" cy="18992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8242B4C-68AF-1694-042D-FD15D3C4E9B6}"/>
              </a:ext>
            </a:extLst>
          </p:cNvPr>
          <p:cNvSpPr txBox="1"/>
          <p:nvPr/>
        </p:nvSpPr>
        <p:spPr>
          <a:xfrm>
            <a:off x="3306325" y="3899666"/>
            <a:ext cx="3736941"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U-Mamba </a:t>
            </a:r>
            <a:r>
              <a:rPr lang="en-US" altLang="zh-CN" dirty="0"/>
              <a:t>(2024.1.9): </a:t>
            </a:r>
          </a:p>
          <a:p>
            <a:r>
              <a:rPr lang="en-US" altLang="zh-CN" dirty="0"/>
              <a:t>	Image Segmentation</a:t>
            </a:r>
          </a:p>
          <a:p>
            <a:endParaRPr lang="en-US" altLang="zh-CN" dirty="0"/>
          </a:p>
          <a:p>
            <a:pPr marL="285750" indent="-285750">
              <a:buFont typeface="Arial" panose="020B0604020202020204" pitchFamily="34" charset="0"/>
              <a:buChar char="•"/>
            </a:pPr>
            <a:r>
              <a:rPr lang="en-US" altLang="zh-CN" b="1" dirty="0"/>
              <a:t>Vision Mamba </a:t>
            </a:r>
            <a:r>
              <a:rPr lang="en-US" altLang="zh-CN" dirty="0"/>
              <a:t>(2024.1.17): </a:t>
            </a:r>
          </a:p>
          <a:p>
            <a:r>
              <a:rPr lang="en-US" altLang="zh-CN" dirty="0"/>
              <a:t>	Classification</a:t>
            </a:r>
          </a:p>
          <a:p>
            <a:endParaRPr lang="en-US" altLang="zh-CN" dirty="0"/>
          </a:p>
          <a:p>
            <a:pPr marL="285750" indent="-285750">
              <a:buFont typeface="Arial" panose="020B0604020202020204" pitchFamily="34" charset="0"/>
              <a:buChar char="•"/>
            </a:pPr>
            <a:r>
              <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Mamba </a:t>
            </a:r>
            <a:r>
              <a:rPr kumimoji="0" lang="en-US" altLang="zh-CN" sz="1800" b="1"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Unet</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(2024.2.7):</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Semantic </a:t>
            </a:r>
            <a:r>
              <a:rPr kumimoji="0" lang="en-US" altLang="zh-CN" sz="1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Segamentation</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Calibri"/>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endParaRPr lang="zh-CN" altLang="en-US" dirty="0"/>
          </a:p>
        </p:txBody>
      </p:sp>
      <p:pic>
        <p:nvPicPr>
          <p:cNvPr id="28" name="图片 27">
            <a:extLst>
              <a:ext uri="{FF2B5EF4-FFF2-40B4-BE49-F238E27FC236}">
                <a16:creationId xmlns:a16="http://schemas.microsoft.com/office/drawing/2014/main" id="{074D7700-9156-639F-9AC5-D40B9F012EDC}"/>
              </a:ext>
            </a:extLst>
          </p:cNvPr>
          <p:cNvPicPr>
            <a:picLocks noChangeAspect="1"/>
          </p:cNvPicPr>
          <p:nvPr/>
        </p:nvPicPr>
        <p:blipFill>
          <a:blip r:embed="rId5"/>
          <a:stretch>
            <a:fillRect/>
          </a:stretch>
        </p:blipFill>
        <p:spPr>
          <a:xfrm>
            <a:off x="7724281" y="2814592"/>
            <a:ext cx="3865207" cy="267141"/>
          </a:xfrm>
          <a:prstGeom prst="rect">
            <a:avLst/>
          </a:prstGeom>
        </p:spPr>
      </p:pic>
      <p:cxnSp>
        <p:nvCxnSpPr>
          <p:cNvPr id="30" name="直接箭头连接符 29">
            <a:extLst>
              <a:ext uri="{FF2B5EF4-FFF2-40B4-BE49-F238E27FC236}">
                <a16:creationId xmlns:a16="http://schemas.microsoft.com/office/drawing/2014/main" id="{B490C85D-46EB-E81D-CFED-D1ABD00665D1}"/>
              </a:ext>
            </a:extLst>
          </p:cNvPr>
          <p:cNvCxnSpPr/>
          <p:nvPr/>
        </p:nvCxnSpPr>
        <p:spPr>
          <a:xfrm>
            <a:off x="5014061" y="2973314"/>
            <a:ext cx="2609976" cy="0"/>
          </a:xfrm>
          <a:prstGeom prst="straightConnector1">
            <a:avLst/>
          </a:prstGeom>
          <a:ln w="158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A93FA24-436F-4561-6D6E-F8284280A9E4}"/>
              </a:ext>
            </a:extLst>
          </p:cNvPr>
          <p:cNvPicPr>
            <a:picLocks noChangeAspect="1"/>
          </p:cNvPicPr>
          <p:nvPr/>
        </p:nvPicPr>
        <p:blipFill>
          <a:blip r:embed="rId6"/>
          <a:stretch>
            <a:fillRect/>
          </a:stretch>
        </p:blipFill>
        <p:spPr>
          <a:xfrm>
            <a:off x="7096539" y="3886824"/>
            <a:ext cx="4912606" cy="2143138"/>
          </a:xfrm>
          <a:prstGeom prst="rect">
            <a:avLst/>
          </a:prstGeom>
        </p:spPr>
      </p:pic>
    </p:spTree>
    <p:extLst>
      <p:ext uri="{BB962C8B-B14F-4D97-AF65-F5344CB8AC3E}">
        <p14:creationId xmlns:p14="http://schemas.microsoft.com/office/powerpoint/2010/main" val="393731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13C0C3-7799-F7C4-BE47-AC15E9CDF6D4}"/>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4" name="文本框 3">
            <a:extLst>
              <a:ext uri="{FF2B5EF4-FFF2-40B4-BE49-F238E27FC236}">
                <a16:creationId xmlns:a16="http://schemas.microsoft.com/office/drawing/2014/main" id="{0DDCE2FE-5D99-719E-17E8-4F52F514CF21}"/>
              </a:ext>
            </a:extLst>
          </p:cNvPr>
          <p:cNvSpPr txBox="1"/>
          <p:nvPr/>
        </p:nvSpPr>
        <p:spPr>
          <a:xfrm>
            <a:off x="1033670" y="580647"/>
            <a:ext cx="6096000"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Mathematically, we can apply the Zero-order hold as follows:</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849D56F-FAE9-B706-FFAE-7F468DDD7068}"/>
              </a:ext>
            </a:extLst>
          </p:cNvPr>
          <p:cNvPicPr>
            <a:picLocks noChangeAspect="1"/>
          </p:cNvPicPr>
          <p:nvPr/>
        </p:nvPicPr>
        <p:blipFill>
          <a:blip r:embed="rId2"/>
          <a:stretch>
            <a:fillRect/>
          </a:stretch>
        </p:blipFill>
        <p:spPr>
          <a:xfrm>
            <a:off x="1152939" y="1466721"/>
            <a:ext cx="7222435" cy="1369933"/>
          </a:xfrm>
          <a:prstGeom prst="rect">
            <a:avLst/>
          </a:prstGeom>
        </p:spPr>
      </p:pic>
      <p:pic>
        <p:nvPicPr>
          <p:cNvPr id="6" name="图片 5">
            <a:extLst>
              <a:ext uri="{FF2B5EF4-FFF2-40B4-BE49-F238E27FC236}">
                <a16:creationId xmlns:a16="http://schemas.microsoft.com/office/drawing/2014/main" id="{FF17D043-0DA3-D87A-3865-32689DDCE968}"/>
              </a:ext>
            </a:extLst>
          </p:cNvPr>
          <p:cNvPicPr>
            <a:picLocks noChangeAspect="1"/>
          </p:cNvPicPr>
          <p:nvPr/>
        </p:nvPicPr>
        <p:blipFill>
          <a:blip r:embed="rId3"/>
          <a:stretch>
            <a:fillRect/>
          </a:stretch>
        </p:blipFill>
        <p:spPr>
          <a:xfrm>
            <a:off x="1152939" y="2836654"/>
            <a:ext cx="7222435" cy="3691467"/>
          </a:xfrm>
          <a:prstGeom prst="rect">
            <a:avLst/>
          </a:prstGeom>
        </p:spPr>
      </p:pic>
      <p:sp>
        <p:nvSpPr>
          <p:cNvPr id="7" name="矩形 6">
            <a:extLst>
              <a:ext uri="{FF2B5EF4-FFF2-40B4-BE49-F238E27FC236}">
                <a16:creationId xmlns:a16="http://schemas.microsoft.com/office/drawing/2014/main" id="{ED425CC3-3CFB-79A6-0992-904F3AF3E55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52CBCB1-E647-21DF-442F-3DDD92F88389}"/>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429016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691293-6B3C-D653-12E8-61CB166FD67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66FB49DB-3D22-62CA-C160-DAE9B327EB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6629A95-CFC9-0272-2BD6-6F64A097D496}"/>
              </a:ext>
            </a:extLst>
          </p:cNvPr>
          <p:cNvPicPr>
            <a:picLocks noChangeAspect="1"/>
          </p:cNvPicPr>
          <p:nvPr/>
        </p:nvPicPr>
        <p:blipFill>
          <a:blip r:embed="rId2"/>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5C24D1A-BAC1-41F7-D57F-E32D04ED002D}"/>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Formula Derivation </a:t>
            </a:r>
          </a:p>
        </p:txBody>
      </p:sp>
      <p:pic>
        <p:nvPicPr>
          <p:cNvPr id="10" name="图片 9">
            <a:extLst>
              <a:ext uri="{FF2B5EF4-FFF2-40B4-BE49-F238E27FC236}">
                <a16:creationId xmlns:a16="http://schemas.microsoft.com/office/drawing/2014/main" id="{8A9FE06F-9068-6469-2CB6-2C28053FFC82}"/>
              </a:ext>
            </a:extLst>
          </p:cNvPr>
          <p:cNvPicPr>
            <a:picLocks noChangeAspect="1"/>
          </p:cNvPicPr>
          <p:nvPr/>
        </p:nvPicPr>
        <p:blipFill>
          <a:blip r:embed="rId3"/>
          <a:stretch>
            <a:fillRect/>
          </a:stretch>
        </p:blipFill>
        <p:spPr>
          <a:xfrm>
            <a:off x="1083284" y="1041796"/>
            <a:ext cx="3200564" cy="679485"/>
          </a:xfrm>
          <a:prstGeom prst="rect">
            <a:avLst/>
          </a:prstGeom>
        </p:spPr>
      </p:pic>
      <p:pic>
        <p:nvPicPr>
          <p:cNvPr id="11" name="图片 10">
            <a:extLst>
              <a:ext uri="{FF2B5EF4-FFF2-40B4-BE49-F238E27FC236}">
                <a16:creationId xmlns:a16="http://schemas.microsoft.com/office/drawing/2014/main" id="{24D2638A-4AF5-B108-AFF4-0314D1FDD0FD}"/>
              </a:ext>
            </a:extLst>
          </p:cNvPr>
          <p:cNvPicPr>
            <a:picLocks noChangeAspect="1"/>
          </p:cNvPicPr>
          <p:nvPr/>
        </p:nvPicPr>
        <p:blipFill>
          <a:blip r:embed="rId4"/>
          <a:stretch>
            <a:fillRect/>
          </a:stretch>
        </p:blipFill>
        <p:spPr>
          <a:xfrm>
            <a:off x="871452" y="2209426"/>
            <a:ext cx="4695825" cy="809625"/>
          </a:xfrm>
          <a:prstGeom prst="rect">
            <a:avLst/>
          </a:prstGeom>
        </p:spPr>
      </p:pic>
      <p:sp>
        <p:nvSpPr>
          <p:cNvPr id="13" name="文本框 12">
            <a:extLst>
              <a:ext uri="{FF2B5EF4-FFF2-40B4-BE49-F238E27FC236}">
                <a16:creationId xmlns:a16="http://schemas.microsoft.com/office/drawing/2014/main" id="{5485A2B0-4EC7-9EB2-0E2D-13E9A5FFE275}"/>
              </a:ext>
            </a:extLst>
          </p:cNvPr>
          <p:cNvSpPr txBox="1"/>
          <p:nvPr/>
        </p:nvSpPr>
        <p:spPr>
          <a:xfrm>
            <a:off x="704822" y="3429000"/>
            <a:ext cx="2913021"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homogeneous function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66E47F6-2596-0876-6A05-4C041125F494}"/>
              </a:ext>
            </a:extLst>
          </p:cNvPr>
          <p:cNvPicPr>
            <a:picLocks noChangeAspect="1"/>
          </p:cNvPicPr>
          <p:nvPr/>
        </p:nvPicPr>
        <p:blipFill>
          <a:blip r:embed="rId5"/>
          <a:stretch>
            <a:fillRect/>
          </a:stretch>
        </p:blipFill>
        <p:spPr>
          <a:xfrm>
            <a:off x="787883" y="4097613"/>
            <a:ext cx="5076825" cy="809625"/>
          </a:xfrm>
          <a:prstGeom prst="rect">
            <a:avLst/>
          </a:prstGeom>
        </p:spPr>
      </p:pic>
      <p:pic>
        <p:nvPicPr>
          <p:cNvPr id="15" name="图片 14">
            <a:extLst>
              <a:ext uri="{FF2B5EF4-FFF2-40B4-BE49-F238E27FC236}">
                <a16:creationId xmlns:a16="http://schemas.microsoft.com/office/drawing/2014/main" id="{7C22EB19-C2A3-AA0D-7165-C3D8F92C35F0}"/>
              </a:ext>
            </a:extLst>
          </p:cNvPr>
          <p:cNvPicPr>
            <a:picLocks noChangeAspect="1"/>
          </p:cNvPicPr>
          <p:nvPr/>
        </p:nvPicPr>
        <p:blipFill>
          <a:blip r:embed="rId6"/>
          <a:stretch>
            <a:fillRect/>
          </a:stretch>
        </p:blipFill>
        <p:spPr>
          <a:xfrm>
            <a:off x="4044370" y="5117777"/>
            <a:ext cx="2400300" cy="361950"/>
          </a:xfrm>
          <a:prstGeom prst="rect">
            <a:avLst/>
          </a:prstGeom>
        </p:spPr>
      </p:pic>
      <p:pic>
        <p:nvPicPr>
          <p:cNvPr id="17" name="图片 16">
            <a:extLst>
              <a:ext uri="{FF2B5EF4-FFF2-40B4-BE49-F238E27FC236}">
                <a16:creationId xmlns:a16="http://schemas.microsoft.com/office/drawing/2014/main" id="{BAF22847-5A4D-A63D-AF83-7B1405E3EF40}"/>
              </a:ext>
            </a:extLst>
          </p:cNvPr>
          <p:cNvPicPr>
            <a:picLocks noChangeAspect="1"/>
          </p:cNvPicPr>
          <p:nvPr/>
        </p:nvPicPr>
        <p:blipFill>
          <a:blip r:embed="rId7"/>
          <a:stretch>
            <a:fillRect/>
          </a:stretch>
        </p:blipFill>
        <p:spPr>
          <a:xfrm>
            <a:off x="2269849" y="5022527"/>
            <a:ext cx="1543050" cy="457200"/>
          </a:xfrm>
          <a:prstGeom prst="rect">
            <a:avLst/>
          </a:prstGeom>
        </p:spPr>
      </p:pic>
      <p:sp>
        <p:nvSpPr>
          <p:cNvPr id="19" name="文本框 18">
            <a:extLst>
              <a:ext uri="{FF2B5EF4-FFF2-40B4-BE49-F238E27FC236}">
                <a16:creationId xmlns:a16="http://schemas.microsoft.com/office/drawing/2014/main" id="{3D814D2C-F20E-7182-C628-7A106E390CE8}"/>
              </a:ext>
            </a:extLst>
          </p:cNvPr>
          <p:cNvSpPr txBox="1"/>
          <p:nvPr/>
        </p:nvSpPr>
        <p:spPr>
          <a:xfrm>
            <a:off x="7069179" y="639417"/>
            <a:ext cx="4284621"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Non-homogeneous function</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B6CA16CD-5029-7E59-35D5-FF93B7D0E4B1}"/>
              </a:ext>
            </a:extLst>
          </p:cNvPr>
          <p:cNvCxnSpPr>
            <a:cxnSpLocks/>
          </p:cNvCxnSpPr>
          <p:nvPr/>
        </p:nvCxnSpPr>
        <p:spPr>
          <a:xfrm flipH="1">
            <a:off x="1736035" y="4619248"/>
            <a:ext cx="949739" cy="997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9A15746-F5C9-85E7-ACD9-77771AF440BC}"/>
              </a:ext>
            </a:extLst>
          </p:cNvPr>
          <p:cNvSpPr txBox="1"/>
          <p:nvPr/>
        </p:nvSpPr>
        <p:spPr>
          <a:xfrm>
            <a:off x="220552" y="5731595"/>
            <a:ext cx="3256487" cy="646331"/>
          </a:xfrm>
          <a:prstGeom prst="rect">
            <a:avLst/>
          </a:prstGeom>
          <a:noFill/>
        </p:spPr>
        <p:txBody>
          <a:bodyPr wrap="square">
            <a:spAutoFit/>
          </a:bodyPr>
          <a:lstStyle/>
          <a:p>
            <a:pPr algn="ct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Matrix Exponential</a:t>
            </a:r>
          </a:p>
          <a:p>
            <a:pPr algn="ct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detail in 3D Rotation)</a:t>
            </a:r>
            <a:endParaRPr lang="zh-CN" altLang="en-US" b="1" dirty="0"/>
          </a:p>
        </p:txBody>
      </p:sp>
      <p:sp>
        <p:nvSpPr>
          <p:cNvPr id="24" name="矩形 23">
            <a:extLst>
              <a:ext uri="{FF2B5EF4-FFF2-40B4-BE49-F238E27FC236}">
                <a16:creationId xmlns:a16="http://schemas.microsoft.com/office/drawing/2014/main" id="{1E6D650E-1A85-E69B-75F8-05D297DC243A}"/>
              </a:ext>
            </a:extLst>
          </p:cNvPr>
          <p:cNvSpPr/>
          <p:nvPr/>
        </p:nvSpPr>
        <p:spPr>
          <a:xfrm>
            <a:off x="2564296" y="4194313"/>
            <a:ext cx="556591" cy="470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4EB34621-44C9-D82D-5760-616C5A0A7F91}"/>
              </a:ext>
            </a:extLst>
          </p:cNvPr>
          <p:cNvPicPr>
            <a:picLocks noChangeAspect="1"/>
          </p:cNvPicPr>
          <p:nvPr/>
        </p:nvPicPr>
        <p:blipFill>
          <a:blip r:embed="rId8"/>
          <a:stretch>
            <a:fillRect/>
          </a:stretch>
        </p:blipFill>
        <p:spPr>
          <a:xfrm>
            <a:off x="7069179" y="1381538"/>
            <a:ext cx="2259073" cy="1703341"/>
          </a:xfrm>
          <a:prstGeom prst="rect">
            <a:avLst/>
          </a:prstGeom>
        </p:spPr>
      </p:pic>
      <p:pic>
        <p:nvPicPr>
          <p:cNvPr id="27" name="图片 26">
            <a:extLst>
              <a:ext uri="{FF2B5EF4-FFF2-40B4-BE49-F238E27FC236}">
                <a16:creationId xmlns:a16="http://schemas.microsoft.com/office/drawing/2014/main" id="{2E76034B-9DDD-74D3-822C-51ABFD93F3E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90871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EB3EA-75EF-C50A-224F-C071E0D5C76E}"/>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6AEA2061-63E2-CFC3-0CC8-B568F371BFE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23FC32C-4BD8-A198-8A1A-5734291F8C1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014853B-22E7-EB54-3635-C272C3E46C4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Three Representation  </a:t>
            </a:r>
          </a:p>
        </p:txBody>
      </p:sp>
      <p:pic>
        <p:nvPicPr>
          <p:cNvPr id="7" name="图片 6">
            <a:extLst>
              <a:ext uri="{FF2B5EF4-FFF2-40B4-BE49-F238E27FC236}">
                <a16:creationId xmlns:a16="http://schemas.microsoft.com/office/drawing/2014/main" id="{D084A6E9-BA48-2FDE-4A46-10527F353565}"/>
              </a:ext>
            </a:extLst>
          </p:cNvPr>
          <p:cNvPicPr>
            <a:picLocks noChangeAspect="1"/>
          </p:cNvPicPr>
          <p:nvPr/>
        </p:nvPicPr>
        <p:blipFill>
          <a:blip r:embed="rId3"/>
          <a:stretch>
            <a:fillRect/>
          </a:stretch>
        </p:blipFill>
        <p:spPr>
          <a:xfrm>
            <a:off x="1287502" y="1101427"/>
            <a:ext cx="8325708" cy="951277"/>
          </a:xfrm>
          <a:prstGeom prst="rect">
            <a:avLst/>
          </a:prstGeom>
        </p:spPr>
      </p:pic>
      <p:pic>
        <p:nvPicPr>
          <p:cNvPr id="9" name="图片 8">
            <a:extLst>
              <a:ext uri="{FF2B5EF4-FFF2-40B4-BE49-F238E27FC236}">
                <a16:creationId xmlns:a16="http://schemas.microsoft.com/office/drawing/2014/main" id="{59CA631E-6B4A-9346-BB55-B165E6083BD6}"/>
              </a:ext>
            </a:extLst>
          </p:cNvPr>
          <p:cNvPicPr>
            <a:picLocks noChangeAspect="1"/>
          </p:cNvPicPr>
          <p:nvPr/>
        </p:nvPicPr>
        <p:blipFill>
          <a:blip r:embed="rId4"/>
          <a:stretch>
            <a:fillRect/>
          </a:stretch>
        </p:blipFill>
        <p:spPr>
          <a:xfrm>
            <a:off x="1287501" y="2600480"/>
            <a:ext cx="8301175" cy="2395590"/>
          </a:xfrm>
          <a:prstGeom prst="rect">
            <a:avLst/>
          </a:prstGeom>
        </p:spPr>
      </p:pic>
      <p:pic>
        <p:nvPicPr>
          <p:cNvPr id="10" name="图片 9">
            <a:extLst>
              <a:ext uri="{FF2B5EF4-FFF2-40B4-BE49-F238E27FC236}">
                <a16:creationId xmlns:a16="http://schemas.microsoft.com/office/drawing/2014/main" id="{D89464B6-6D5D-BDD5-A494-B127A2C97A1B}"/>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1567282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FDDBFF-74E1-EA93-A0A8-54CB43DD9F29}"/>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4" name="矩形 3">
            <a:extLst>
              <a:ext uri="{FF2B5EF4-FFF2-40B4-BE49-F238E27FC236}">
                <a16:creationId xmlns:a16="http://schemas.microsoft.com/office/drawing/2014/main" id="{DE25F1CF-9586-8D67-9E94-D8A60555E12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CF70B109-E893-EAC2-FAFA-73FD29F4815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6" name="图片 5">
            <a:extLst>
              <a:ext uri="{FF2B5EF4-FFF2-40B4-BE49-F238E27FC236}">
                <a16:creationId xmlns:a16="http://schemas.microsoft.com/office/drawing/2014/main" id="{2B0C7BAD-C3C0-BFB3-DBC4-75B0A71E48A0}"/>
              </a:ext>
            </a:extLst>
          </p:cNvPr>
          <p:cNvPicPr>
            <a:picLocks noChangeAspect="1"/>
          </p:cNvPicPr>
          <p:nvPr/>
        </p:nvPicPr>
        <p:blipFill>
          <a:blip r:embed="rId3"/>
          <a:stretch>
            <a:fillRect/>
          </a:stretch>
        </p:blipFill>
        <p:spPr>
          <a:xfrm>
            <a:off x="864864" y="949398"/>
            <a:ext cx="6806255" cy="2533647"/>
          </a:xfrm>
          <a:prstGeom prst="rect">
            <a:avLst/>
          </a:prstGeom>
        </p:spPr>
      </p:pic>
      <p:sp>
        <p:nvSpPr>
          <p:cNvPr id="7" name="文本框 6">
            <a:extLst>
              <a:ext uri="{FF2B5EF4-FFF2-40B4-BE49-F238E27FC236}">
                <a16:creationId xmlns:a16="http://schemas.microsoft.com/office/drawing/2014/main" id="{EAF14739-E0B1-64E7-4D61-130683354D2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Recurrent Representation  </a:t>
            </a:r>
          </a:p>
        </p:txBody>
      </p:sp>
      <p:pic>
        <p:nvPicPr>
          <p:cNvPr id="8" name="图片 7">
            <a:extLst>
              <a:ext uri="{FF2B5EF4-FFF2-40B4-BE49-F238E27FC236}">
                <a16:creationId xmlns:a16="http://schemas.microsoft.com/office/drawing/2014/main" id="{1057AD55-38B5-844B-3261-086F6549B2CA}"/>
              </a:ext>
            </a:extLst>
          </p:cNvPr>
          <p:cNvPicPr>
            <a:picLocks noChangeAspect="1"/>
          </p:cNvPicPr>
          <p:nvPr/>
        </p:nvPicPr>
        <p:blipFill>
          <a:blip r:embed="rId4"/>
          <a:stretch>
            <a:fillRect/>
          </a:stretch>
        </p:blipFill>
        <p:spPr>
          <a:xfrm>
            <a:off x="674436" y="4200385"/>
            <a:ext cx="5421564" cy="2155965"/>
          </a:xfrm>
          <a:prstGeom prst="rect">
            <a:avLst/>
          </a:prstGeom>
        </p:spPr>
      </p:pic>
      <p:pic>
        <p:nvPicPr>
          <p:cNvPr id="11" name="图片 10">
            <a:extLst>
              <a:ext uri="{FF2B5EF4-FFF2-40B4-BE49-F238E27FC236}">
                <a16:creationId xmlns:a16="http://schemas.microsoft.com/office/drawing/2014/main" id="{3349F032-0AE6-AB1D-F1A0-3C5903604AA1}"/>
              </a:ext>
            </a:extLst>
          </p:cNvPr>
          <p:cNvPicPr>
            <a:picLocks noChangeAspect="1"/>
          </p:cNvPicPr>
          <p:nvPr/>
        </p:nvPicPr>
        <p:blipFill>
          <a:blip r:embed="rId5"/>
          <a:stretch>
            <a:fillRect/>
          </a:stretch>
        </p:blipFill>
        <p:spPr>
          <a:xfrm>
            <a:off x="6096000" y="4200384"/>
            <a:ext cx="3752067" cy="2155965"/>
          </a:xfrm>
          <a:prstGeom prst="rect">
            <a:avLst/>
          </a:prstGeom>
        </p:spPr>
      </p:pic>
      <p:pic>
        <p:nvPicPr>
          <p:cNvPr id="13" name="图片 12">
            <a:extLst>
              <a:ext uri="{FF2B5EF4-FFF2-40B4-BE49-F238E27FC236}">
                <a16:creationId xmlns:a16="http://schemas.microsoft.com/office/drawing/2014/main" id="{C8FA7D22-AA6C-85A8-9038-5427ABCB8812}"/>
              </a:ext>
            </a:extLst>
          </p:cNvPr>
          <p:cNvPicPr>
            <a:picLocks noChangeAspect="1"/>
          </p:cNvPicPr>
          <p:nvPr/>
        </p:nvPicPr>
        <p:blipFill>
          <a:blip r:embed="rId6"/>
          <a:stretch>
            <a:fillRect/>
          </a:stretch>
        </p:blipFill>
        <p:spPr>
          <a:xfrm>
            <a:off x="8760126" y="864697"/>
            <a:ext cx="2748517" cy="813641"/>
          </a:xfrm>
          <a:prstGeom prst="rect">
            <a:avLst/>
          </a:prstGeom>
        </p:spPr>
      </p:pic>
      <p:pic>
        <p:nvPicPr>
          <p:cNvPr id="14" name="图片 13">
            <a:extLst>
              <a:ext uri="{FF2B5EF4-FFF2-40B4-BE49-F238E27FC236}">
                <a16:creationId xmlns:a16="http://schemas.microsoft.com/office/drawing/2014/main" id="{3FE29049-9B6D-77E8-897B-845489EC2E15}"/>
              </a:ext>
            </a:extLst>
          </p:cNvPr>
          <p:cNvPicPr>
            <a:picLocks noChangeAspect="1"/>
          </p:cNvPicPr>
          <p:nvPr/>
        </p:nvPicPr>
        <p:blipFill>
          <a:blip r:embed="rId7"/>
          <a:stretch>
            <a:fillRect/>
          </a:stretch>
        </p:blipFill>
        <p:spPr>
          <a:xfrm>
            <a:off x="11265327" y="-2"/>
            <a:ext cx="926672" cy="926672"/>
          </a:xfrm>
          <a:prstGeom prst="rect">
            <a:avLst/>
          </a:prstGeom>
        </p:spPr>
      </p:pic>
      <p:pic>
        <p:nvPicPr>
          <p:cNvPr id="15" name="图片 14">
            <a:extLst>
              <a:ext uri="{FF2B5EF4-FFF2-40B4-BE49-F238E27FC236}">
                <a16:creationId xmlns:a16="http://schemas.microsoft.com/office/drawing/2014/main" id="{15866845-6489-9E3E-EF57-D2E743E34661}"/>
              </a:ext>
            </a:extLst>
          </p:cNvPr>
          <p:cNvPicPr>
            <a:picLocks noChangeAspect="1"/>
          </p:cNvPicPr>
          <p:nvPr/>
        </p:nvPicPr>
        <p:blipFill>
          <a:blip r:embed="rId8"/>
          <a:stretch>
            <a:fillRect/>
          </a:stretch>
        </p:blipFill>
        <p:spPr>
          <a:xfrm>
            <a:off x="8441744" y="2216221"/>
            <a:ext cx="3204156" cy="1729677"/>
          </a:xfrm>
          <a:prstGeom prst="rect">
            <a:avLst/>
          </a:prstGeom>
        </p:spPr>
      </p:pic>
      <p:pic>
        <p:nvPicPr>
          <p:cNvPr id="16" name="图片 15">
            <a:extLst>
              <a:ext uri="{FF2B5EF4-FFF2-40B4-BE49-F238E27FC236}">
                <a16:creationId xmlns:a16="http://schemas.microsoft.com/office/drawing/2014/main" id="{D1E9B081-42F4-E5B9-913E-040246D2B187}"/>
              </a:ext>
            </a:extLst>
          </p:cNvPr>
          <p:cNvPicPr>
            <a:picLocks noChangeAspect="1"/>
          </p:cNvPicPr>
          <p:nvPr/>
        </p:nvPicPr>
        <p:blipFill>
          <a:blip r:embed="rId9"/>
          <a:stretch>
            <a:fillRect/>
          </a:stretch>
        </p:blipFill>
        <p:spPr>
          <a:xfrm rot="15299226">
            <a:off x="7237050" y="1973336"/>
            <a:ext cx="1063900" cy="1107708"/>
          </a:xfrm>
          <a:prstGeom prst="rect">
            <a:avLst/>
          </a:prstGeom>
        </p:spPr>
      </p:pic>
    </p:spTree>
    <p:extLst>
      <p:ext uri="{BB962C8B-B14F-4D97-AF65-F5344CB8AC3E}">
        <p14:creationId xmlns:p14="http://schemas.microsoft.com/office/powerpoint/2010/main" val="183231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DF4369-ADCE-51ED-A01E-E65DC865E4BB}"/>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3" name="矩形 2">
            <a:extLst>
              <a:ext uri="{FF2B5EF4-FFF2-40B4-BE49-F238E27FC236}">
                <a16:creationId xmlns:a16="http://schemas.microsoft.com/office/drawing/2014/main" id="{624E45AD-4A31-AFDC-9799-F880E172913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558AA22-879C-6152-8CB2-9C1C29B4C528}"/>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6929F6FF-86D3-7592-32E7-A3A3850D3028}"/>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Convolution Representation  </a:t>
            </a:r>
          </a:p>
        </p:txBody>
      </p:sp>
      <p:sp>
        <p:nvSpPr>
          <p:cNvPr id="7" name="文本框 6">
            <a:extLst>
              <a:ext uri="{FF2B5EF4-FFF2-40B4-BE49-F238E27FC236}">
                <a16:creationId xmlns:a16="http://schemas.microsoft.com/office/drawing/2014/main" id="{BB4D0C27-8E45-95BE-AF8C-E416FF254D45}"/>
              </a:ext>
            </a:extLst>
          </p:cNvPr>
          <p:cNvSpPr txBox="1"/>
          <p:nvPr/>
        </p:nvSpPr>
        <p:spPr>
          <a:xfrm>
            <a:off x="339574" y="977582"/>
            <a:ext cx="8042427"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Another representation that we can use for SSMs is that of convolutions. In classic image recognition tasks, we applied filters (kernels) to derive aggregate features: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5E10D5B-3CC2-D39B-F1A4-189A595D0AD2}"/>
              </a:ext>
            </a:extLst>
          </p:cNvPr>
          <p:cNvPicPr>
            <a:picLocks noChangeAspect="1"/>
          </p:cNvPicPr>
          <p:nvPr/>
        </p:nvPicPr>
        <p:blipFill>
          <a:blip r:embed="rId3"/>
          <a:stretch>
            <a:fillRect/>
          </a:stretch>
        </p:blipFill>
        <p:spPr>
          <a:xfrm>
            <a:off x="595084" y="2125243"/>
            <a:ext cx="5278536" cy="3520232"/>
          </a:xfrm>
          <a:prstGeom prst="rect">
            <a:avLst/>
          </a:prstGeom>
        </p:spPr>
      </p:pic>
      <p:pic>
        <p:nvPicPr>
          <p:cNvPr id="9" name="图片 8">
            <a:extLst>
              <a:ext uri="{FF2B5EF4-FFF2-40B4-BE49-F238E27FC236}">
                <a16:creationId xmlns:a16="http://schemas.microsoft.com/office/drawing/2014/main" id="{08868F9A-FBE4-D10F-A2C6-CDAC0BA9E1F0}"/>
              </a:ext>
            </a:extLst>
          </p:cNvPr>
          <p:cNvPicPr>
            <a:picLocks noChangeAspect="1"/>
          </p:cNvPicPr>
          <p:nvPr/>
        </p:nvPicPr>
        <p:blipFill>
          <a:blip r:embed="rId4"/>
          <a:stretch>
            <a:fillRect/>
          </a:stretch>
        </p:blipFill>
        <p:spPr>
          <a:xfrm>
            <a:off x="6205082" y="3381489"/>
            <a:ext cx="5615609" cy="2263986"/>
          </a:xfrm>
          <a:prstGeom prst="rect">
            <a:avLst/>
          </a:prstGeom>
        </p:spPr>
      </p:pic>
      <p:sp>
        <p:nvSpPr>
          <p:cNvPr id="11" name="文本框 10">
            <a:extLst>
              <a:ext uri="{FF2B5EF4-FFF2-40B4-BE49-F238E27FC236}">
                <a16:creationId xmlns:a16="http://schemas.microsoft.com/office/drawing/2014/main" id="{32E8D4EF-2D73-2328-02BB-00AA67C0A187}"/>
              </a:ext>
            </a:extLst>
          </p:cNvPr>
          <p:cNvSpPr txBox="1"/>
          <p:nvPr/>
        </p:nvSpPr>
        <p:spPr>
          <a:xfrm>
            <a:off x="6162012" y="2507917"/>
            <a:ext cx="547670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we are dealing with text and not images, we need a 1-dimensional perspective instead:</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5EABD90-776A-213E-C9A0-FE194933357D}"/>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1788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48BAEB-CCFD-173E-BF67-251AF3A7D65C}"/>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3" name="图片 2">
            <a:extLst>
              <a:ext uri="{FF2B5EF4-FFF2-40B4-BE49-F238E27FC236}">
                <a16:creationId xmlns:a16="http://schemas.microsoft.com/office/drawing/2014/main" id="{040AB308-FAEC-4E7D-8E14-0909244D2F4A}"/>
              </a:ext>
            </a:extLst>
          </p:cNvPr>
          <p:cNvPicPr>
            <a:picLocks noChangeAspect="1"/>
          </p:cNvPicPr>
          <p:nvPr/>
        </p:nvPicPr>
        <p:blipFill>
          <a:blip r:embed="rId2"/>
          <a:stretch>
            <a:fillRect/>
          </a:stretch>
        </p:blipFill>
        <p:spPr>
          <a:xfrm>
            <a:off x="590550" y="3537614"/>
            <a:ext cx="6778487" cy="2132244"/>
          </a:xfrm>
          <a:prstGeom prst="rect">
            <a:avLst/>
          </a:prstGeom>
        </p:spPr>
      </p:pic>
      <p:sp>
        <p:nvSpPr>
          <p:cNvPr id="4" name="矩形 3">
            <a:extLst>
              <a:ext uri="{FF2B5EF4-FFF2-40B4-BE49-F238E27FC236}">
                <a16:creationId xmlns:a16="http://schemas.microsoft.com/office/drawing/2014/main" id="{C9779E30-295E-5CD0-B130-18E0CBDD1B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E9979DD2-AFF9-8FB9-5E2E-ACBF7093CA29}"/>
              </a:ext>
            </a:extLst>
          </p:cNvPr>
          <p:cNvPicPr>
            <a:picLocks noChangeAspect="1"/>
          </p:cNvPicPr>
          <p:nvPr/>
        </p:nvPicPr>
        <p:blipFill>
          <a:blip r:embed="rId3"/>
          <a:stretch>
            <a:fillRect/>
          </a:stretch>
        </p:blipFill>
        <p:spPr>
          <a:xfrm>
            <a:off x="648645" y="400310"/>
            <a:ext cx="4165067" cy="1011045"/>
          </a:xfrm>
          <a:prstGeom prst="rect">
            <a:avLst/>
          </a:prstGeom>
        </p:spPr>
      </p:pic>
      <p:pic>
        <p:nvPicPr>
          <p:cNvPr id="7" name="图片 6">
            <a:extLst>
              <a:ext uri="{FF2B5EF4-FFF2-40B4-BE49-F238E27FC236}">
                <a16:creationId xmlns:a16="http://schemas.microsoft.com/office/drawing/2014/main" id="{F29BB372-9373-F0CA-E817-BF43B5CF2F9C}"/>
              </a:ext>
            </a:extLst>
          </p:cNvPr>
          <p:cNvPicPr>
            <a:picLocks noChangeAspect="1"/>
          </p:cNvPicPr>
          <p:nvPr/>
        </p:nvPicPr>
        <p:blipFill>
          <a:blip r:embed="rId4"/>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807D431D-ED07-AA82-0B42-277AF87CDD2C}"/>
              </a:ext>
            </a:extLst>
          </p:cNvPr>
          <p:cNvSpPr txBox="1"/>
          <p:nvPr/>
        </p:nvSpPr>
        <p:spPr>
          <a:xfrm>
            <a:off x="590550" y="2283042"/>
            <a:ext cx="5886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kernel that we use to represent this “filter” is derived from the SSM formulation: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1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E54A3-54AD-614E-3F28-CF54B05593D2}"/>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3" name="图片 2">
            <a:extLst>
              <a:ext uri="{FF2B5EF4-FFF2-40B4-BE49-F238E27FC236}">
                <a16:creationId xmlns:a16="http://schemas.microsoft.com/office/drawing/2014/main" id="{9EC14590-8DF1-BCAB-4466-CE8AC25F72FE}"/>
              </a:ext>
            </a:extLst>
          </p:cNvPr>
          <p:cNvPicPr>
            <a:picLocks noChangeAspect="1"/>
          </p:cNvPicPr>
          <p:nvPr/>
        </p:nvPicPr>
        <p:blipFill>
          <a:blip r:embed="rId2"/>
          <a:stretch>
            <a:fillRect/>
          </a:stretch>
        </p:blipFill>
        <p:spPr>
          <a:xfrm>
            <a:off x="6614549" y="777657"/>
            <a:ext cx="4132228" cy="2229057"/>
          </a:xfrm>
          <a:prstGeom prst="rect">
            <a:avLst/>
          </a:prstGeom>
        </p:spPr>
      </p:pic>
      <p:sp>
        <p:nvSpPr>
          <p:cNvPr id="4" name="矩形 3">
            <a:extLst>
              <a:ext uri="{FF2B5EF4-FFF2-40B4-BE49-F238E27FC236}">
                <a16:creationId xmlns:a16="http://schemas.microsoft.com/office/drawing/2014/main" id="{1438178C-4474-CF2A-EDB0-9BFEB28E0E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0BE18C2-C4A6-AF45-C775-E953B39C1EDB}"/>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59D713-F378-4552-3983-4EB7DE4F45BB}"/>
              </a:ext>
            </a:extLst>
          </p:cNvPr>
          <p:cNvPicPr>
            <a:picLocks noChangeAspect="1"/>
          </p:cNvPicPr>
          <p:nvPr/>
        </p:nvPicPr>
        <p:blipFill>
          <a:blip r:embed="rId4"/>
          <a:stretch>
            <a:fillRect/>
          </a:stretch>
        </p:blipFill>
        <p:spPr>
          <a:xfrm>
            <a:off x="669718" y="153001"/>
            <a:ext cx="4597400" cy="1894533"/>
          </a:xfrm>
          <a:prstGeom prst="rect">
            <a:avLst/>
          </a:prstGeom>
        </p:spPr>
      </p:pic>
      <p:pic>
        <p:nvPicPr>
          <p:cNvPr id="7" name="图片 6">
            <a:extLst>
              <a:ext uri="{FF2B5EF4-FFF2-40B4-BE49-F238E27FC236}">
                <a16:creationId xmlns:a16="http://schemas.microsoft.com/office/drawing/2014/main" id="{6C8C2623-D25E-1D8A-881A-F239D1F51114}"/>
              </a:ext>
            </a:extLst>
          </p:cNvPr>
          <p:cNvPicPr>
            <a:picLocks noChangeAspect="1"/>
          </p:cNvPicPr>
          <p:nvPr/>
        </p:nvPicPr>
        <p:blipFill>
          <a:blip r:embed="rId5"/>
          <a:stretch>
            <a:fillRect/>
          </a:stretch>
        </p:blipFill>
        <p:spPr>
          <a:xfrm>
            <a:off x="669716" y="2521645"/>
            <a:ext cx="4597402" cy="1894534"/>
          </a:xfrm>
          <a:prstGeom prst="rect">
            <a:avLst/>
          </a:prstGeom>
        </p:spPr>
      </p:pic>
      <p:sp>
        <p:nvSpPr>
          <p:cNvPr id="8" name="箭头: 下 7">
            <a:extLst>
              <a:ext uri="{FF2B5EF4-FFF2-40B4-BE49-F238E27FC236}">
                <a16:creationId xmlns:a16="http://schemas.microsoft.com/office/drawing/2014/main" id="{D499AFAB-59F9-B806-DCDB-5F47AFEC0BA3}"/>
              </a:ext>
            </a:extLst>
          </p:cNvPr>
          <p:cNvSpPr/>
          <p:nvPr/>
        </p:nvSpPr>
        <p:spPr>
          <a:xfrm>
            <a:off x="2686886" y="21146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400FB8F-CC30-D647-3FE4-5FA6BE1F87EC}"/>
              </a:ext>
            </a:extLst>
          </p:cNvPr>
          <p:cNvPicPr>
            <a:picLocks noChangeAspect="1"/>
          </p:cNvPicPr>
          <p:nvPr/>
        </p:nvPicPr>
        <p:blipFill>
          <a:blip r:embed="rId6"/>
          <a:stretch>
            <a:fillRect/>
          </a:stretch>
        </p:blipFill>
        <p:spPr>
          <a:xfrm>
            <a:off x="669716" y="4897610"/>
            <a:ext cx="4597402" cy="1894533"/>
          </a:xfrm>
          <a:prstGeom prst="rect">
            <a:avLst/>
          </a:prstGeom>
        </p:spPr>
      </p:pic>
      <p:sp>
        <p:nvSpPr>
          <p:cNvPr id="10" name="箭头: 下 9">
            <a:extLst>
              <a:ext uri="{FF2B5EF4-FFF2-40B4-BE49-F238E27FC236}">
                <a16:creationId xmlns:a16="http://schemas.microsoft.com/office/drawing/2014/main" id="{76236372-C043-9677-05D7-A6CB0FBC6865}"/>
              </a:ext>
            </a:extLst>
          </p:cNvPr>
          <p:cNvSpPr/>
          <p:nvPr/>
        </p:nvSpPr>
        <p:spPr>
          <a:xfrm>
            <a:off x="3140062" y="44788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大括号 11">
            <a:extLst>
              <a:ext uri="{FF2B5EF4-FFF2-40B4-BE49-F238E27FC236}">
                <a16:creationId xmlns:a16="http://schemas.microsoft.com/office/drawing/2014/main" id="{D32770E8-89C7-14D1-C753-41F55F8E79AD}"/>
              </a:ext>
            </a:extLst>
          </p:cNvPr>
          <p:cNvSpPr/>
          <p:nvPr/>
        </p:nvSpPr>
        <p:spPr>
          <a:xfrm>
            <a:off x="5422900" y="565150"/>
            <a:ext cx="673100" cy="5060950"/>
          </a:xfrm>
          <a:prstGeom prst="rightBrace">
            <a:avLst>
              <a:gd name="adj1" fmla="val 8333"/>
              <a:gd name="adj2" fmla="val 20138"/>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9767F8F3-2D79-46EB-658C-E4885906BDF6}"/>
              </a:ext>
            </a:extLst>
          </p:cNvPr>
          <p:cNvPicPr>
            <a:picLocks noChangeAspect="1"/>
          </p:cNvPicPr>
          <p:nvPr/>
        </p:nvPicPr>
        <p:blipFill>
          <a:blip r:embed="rId7"/>
          <a:stretch>
            <a:fillRect/>
          </a:stretch>
        </p:blipFill>
        <p:spPr>
          <a:xfrm>
            <a:off x="6614549" y="3746860"/>
            <a:ext cx="4188918" cy="2609490"/>
          </a:xfrm>
          <a:prstGeom prst="rect">
            <a:avLst/>
          </a:prstGeom>
        </p:spPr>
      </p:pic>
    </p:spTree>
    <p:extLst>
      <p:ext uri="{BB962C8B-B14F-4D97-AF65-F5344CB8AC3E}">
        <p14:creationId xmlns:p14="http://schemas.microsoft.com/office/powerpoint/2010/main" val="312756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AEF0B4-3C67-133D-AEE2-ABB2B3D3A92E}"/>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3" name="矩形 2">
            <a:extLst>
              <a:ext uri="{FF2B5EF4-FFF2-40B4-BE49-F238E27FC236}">
                <a16:creationId xmlns:a16="http://schemas.microsoft.com/office/drawing/2014/main" id="{5CAF3185-DA2E-D94E-28C1-16DD7A26F7A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E09DFB1-9207-1144-B48D-24673461A12A}"/>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0043FD9-C9E1-05E3-DBB3-BF3FEECB6B6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  </a:t>
            </a:r>
          </a:p>
        </p:txBody>
      </p:sp>
      <p:pic>
        <p:nvPicPr>
          <p:cNvPr id="6" name="图片 5">
            <a:extLst>
              <a:ext uri="{FF2B5EF4-FFF2-40B4-BE49-F238E27FC236}">
                <a16:creationId xmlns:a16="http://schemas.microsoft.com/office/drawing/2014/main" id="{3C0B1B15-7BA8-6DAD-9D00-41C513D8D662}"/>
              </a:ext>
            </a:extLst>
          </p:cNvPr>
          <p:cNvPicPr>
            <a:picLocks noChangeAspect="1"/>
          </p:cNvPicPr>
          <p:nvPr/>
        </p:nvPicPr>
        <p:blipFill>
          <a:blip r:embed="rId3"/>
          <a:stretch>
            <a:fillRect/>
          </a:stretch>
        </p:blipFill>
        <p:spPr>
          <a:xfrm>
            <a:off x="934278" y="1295758"/>
            <a:ext cx="9342783" cy="3354744"/>
          </a:xfrm>
          <a:prstGeom prst="rect">
            <a:avLst/>
          </a:prstGeom>
        </p:spPr>
      </p:pic>
      <p:sp>
        <p:nvSpPr>
          <p:cNvPr id="7" name="文本框 6">
            <a:extLst>
              <a:ext uri="{FF2B5EF4-FFF2-40B4-BE49-F238E27FC236}">
                <a16:creationId xmlns:a16="http://schemas.microsoft.com/office/drawing/2014/main" id="{FA109E1B-4B24-0737-B43A-2D67425D893B}"/>
              </a:ext>
            </a:extLst>
          </p:cNvPr>
          <p:cNvSpPr txBox="1"/>
          <p:nvPr/>
        </p:nvSpPr>
        <p:spPr>
          <a:xfrm>
            <a:off x="2551043" y="5287617"/>
            <a:ext cx="5446644" cy="87357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we have the recurrent way and convolutional way, we can choose a way that fits our mission when doing.</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61ADE9C-33F0-9489-711A-AF400FB9DED8}"/>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728352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58DB59-205B-F52F-FB06-0D5E87953A38}"/>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3" name="图片 2">
            <a:extLst>
              <a:ext uri="{FF2B5EF4-FFF2-40B4-BE49-F238E27FC236}">
                <a16:creationId xmlns:a16="http://schemas.microsoft.com/office/drawing/2014/main" id="{C2E5E152-D59B-FD12-D8E9-E0452BB0B310}"/>
              </a:ext>
            </a:extLst>
          </p:cNvPr>
          <p:cNvPicPr>
            <a:picLocks noChangeAspect="1"/>
          </p:cNvPicPr>
          <p:nvPr/>
        </p:nvPicPr>
        <p:blipFill>
          <a:blip r:embed="rId2"/>
          <a:stretch>
            <a:fillRect/>
          </a:stretch>
        </p:blipFill>
        <p:spPr>
          <a:xfrm>
            <a:off x="1654901" y="240192"/>
            <a:ext cx="8504863" cy="4375098"/>
          </a:xfrm>
          <a:prstGeom prst="rect">
            <a:avLst/>
          </a:prstGeom>
        </p:spPr>
      </p:pic>
      <p:sp>
        <p:nvSpPr>
          <p:cNvPr id="4" name="矩形 3">
            <a:extLst>
              <a:ext uri="{FF2B5EF4-FFF2-40B4-BE49-F238E27FC236}">
                <a16:creationId xmlns:a16="http://schemas.microsoft.com/office/drawing/2014/main" id="{F0632661-D3BB-ED6E-C1A2-57724167A8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435957A-0ADA-F190-9B24-CD19B00EC2B3}"/>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9068A978-72E0-E216-72C0-E8AF3BDD0F20}"/>
              </a:ext>
            </a:extLst>
          </p:cNvPr>
          <p:cNvSpPr txBox="1"/>
          <p:nvPr/>
        </p:nvSpPr>
        <p:spPr>
          <a:xfrm>
            <a:off x="3522133" y="5161280"/>
            <a:ext cx="5791200"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But here is another question, we just focus on the current three tokens, how can I have a longer 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98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C67E56-7CCC-79FD-6AC8-C3E0F7C4ECCD}"/>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3" name="矩形 2">
            <a:extLst>
              <a:ext uri="{FF2B5EF4-FFF2-40B4-BE49-F238E27FC236}">
                <a16:creationId xmlns:a16="http://schemas.microsoft.com/office/drawing/2014/main" id="{752F7F60-4A35-943E-7E6A-9E45D39E35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8E3B2E0-E0F6-13E6-43EA-EE7EA00DCA56}"/>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9F07779B-BA4D-7459-D661-931818E890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solution to the Long-Range Dependency problem——</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BD5B411-A8C3-4179-09DC-CBD861BD0733}"/>
              </a:ext>
            </a:extLst>
          </p:cNvPr>
          <p:cNvPicPr>
            <a:picLocks noChangeAspect="1"/>
          </p:cNvPicPr>
          <p:nvPr/>
        </p:nvPicPr>
        <p:blipFill>
          <a:blip r:embed="rId3"/>
          <a:stretch>
            <a:fillRect/>
          </a:stretch>
        </p:blipFill>
        <p:spPr>
          <a:xfrm>
            <a:off x="595084" y="2416720"/>
            <a:ext cx="7782560" cy="3362109"/>
          </a:xfrm>
          <a:prstGeom prst="rect">
            <a:avLst/>
          </a:prstGeom>
        </p:spPr>
      </p:pic>
      <p:sp>
        <p:nvSpPr>
          <p:cNvPr id="8" name="文本框 7">
            <a:extLst>
              <a:ext uri="{FF2B5EF4-FFF2-40B4-BE49-F238E27FC236}">
                <a16:creationId xmlns:a16="http://schemas.microsoft.com/office/drawing/2014/main" id="{29AB7D4E-9E1E-D23B-5E45-961CD8F48BA7}"/>
              </a:ext>
            </a:extLst>
          </p:cNvPr>
          <p:cNvSpPr txBox="1"/>
          <p:nvPr/>
        </p:nvSpPr>
        <p:spPr>
          <a:xfrm>
            <a:off x="595084" y="944102"/>
            <a:ext cx="841248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Arguably one of the most important aspects of the SSM formulation is matrix A. As we saw before with the recurrent representation, it captures information about the previous state to build the new state.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75F1447-B351-7837-029D-48C97469B766}"/>
              </a:ext>
            </a:extLst>
          </p:cNvPr>
          <p:cNvSpPr txBox="1"/>
          <p:nvPr/>
        </p:nvSpPr>
        <p:spPr>
          <a:xfrm>
            <a:off x="9301151" y="2301574"/>
            <a:ext cx="2295765"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Matrix A produces the hidden state:</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1537434-5B95-1E46-254E-C5E25F28FC4E}"/>
              </a:ext>
            </a:extLst>
          </p:cNvPr>
          <p:cNvPicPr>
            <a:picLocks noChangeAspect="1"/>
          </p:cNvPicPr>
          <p:nvPr/>
        </p:nvPicPr>
        <p:blipFill>
          <a:blip r:embed="rId4"/>
          <a:stretch>
            <a:fillRect/>
          </a:stretch>
        </p:blipFill>
        <p:spPr>
          <a:xfrm>
            <a:off x="9123801" y="3535680"/>
            <a:ext cx="2790962" cy="1756167"/>
          </a:xfrm>
          <a:prstGeom prst="rect">
            <a:avLst/>
          </a:prstGeom>
        </p:spPr>
      </p:pic>
      <p:pic>
        <p:nvPicPr>
          <p:cNvPr id="13" name="图片 12">
            <a:extLst>
              <a:ext uri="{FF2B5EF4-FFF2-40B4-BE49-F238E27FC236}">
                <a16:creationId xmlns:a16="http://schemas.microsoft.com/office/drawing/2014/main" id="{FDE1AFE2-CA49-2BFA-2F98-12A46D508BB3}"/>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061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76B16D-4E54-BF0D-DDB1-BB78B7ECF7C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0D829935-D9E7-BA24-C75D-D63C738561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7929CA3-31D8-141D-0A85-9D7419EEE4C2}"/>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A121D322-EDC1-384F-811D-F9506499271A}"/>
              </a:ext>
            </a:extLst>
          </p:cNvPr>
          <p:cNvPicPr>
            <a:picLocks noChangeAspect="1"/>
          </p:cNvPicPr>
          <p:nvPr/>
        </p:nvPicPr>
        <p:blipFill>
          <a:blip r:embed="rId3"/>
          <a:stretch>
            <a:fillRect/>
          </a:stretch>
        </p:blipFill>
        <p:spPr>
          <a:xfrm>
            <a:off x="1141605" y="1437862"/>
            <a:ext cx="9908789" cy="5019650"/>
          </a:xfrm>
          <a:prstGeom prst="rect">
            <a:avLst/>
          </a:prstGeom>
        </p:spPr>
      </p:pic>
      <p:sp>
        <p:nvSpPr>
          <p:cNvPr id="6" name="文本框 5">
            <a:extLst>
              <a:ext uri="{FF2B5EF4-FFF2-40B4-BE49-F238E27FC236}">
                <a16:creationId xmlns:a16="http://schemas.microsoft.com/office/drawing/2014/main" id="{42631611-DCBB-E467-58CF-BD71CCBE6B2E}"/>
              </a:ext>
            </a:extLst>
          </p:cNvPr>
          <p:cNvSpPr txBox="1"/>
          <p:nvPr/>
        </p:nvSpPr>
        <p:spPr>
          <a:xfrm>
            <a:off x="1278834" y="616225"/>
            <a:ext cx="9144001" cy="369332"/>
          </a:xfrm>
          <a:prstGeom prst="rect">
            <a:avLst/>
          </a:prstGeom>
          <a:noFill/>
        </p:spPr>
        <p:txBody>
          <a:bodyPr wrap="square" rtlCol="0">
            <a:spAutoFit/>
          </a:bodyPr>
          <a:lstStyle/>
          <a:p>
            <a:r>
              <a:rPr lang="en-US" altLang="zh-CN" dirty="0"/>
              <a:t>If you use Transformer Block in your model, you can just replace it with Mamba Block.</a:t>
            </a:r>
            <a:endParaRPr lang="zh-CN" altLang="en-US" dirty="0"/>
          </a:p>
        </p:txBody>
      </p:sp>
    </p:spTree>
    <p:extLst>
      <p:ext uri="{BB962C8B-B14F-4D97-AF65-F5344CB8AC3E}">
        <p14:creationId xmlns:p14="http://schemas.microsoft.com/office/powerpoint/2010/main" val="62502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BA2EC-C890-76A0-1692-EE344AB46D6A}"/>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3" name="矩形 2">
            <a:extLst>
              <a:ext uri="{FF2B5EF4-FFF2-40B4-BE49-F238E27FC236}">
                <a16:creationId xmlns:a16="http://schemas.microsoft.com/office/drawing/2014/main" id="{40754069-BCF4-CEE3-7F69-8617C8E99D7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84BA186C-0AF4-12FD-6335-B554ECE912F5}"/>
              </a:ext>
            </a:extLst>
          </p:cNvPr>
          <p:cNvSpPr txBox="1"/>
          <p:nvPr/>
        </p:nvSpPr>
        <p:spPr>
          <a:xfrm>
            <a:off x="406893" y="270269"/>
            <a:ext cx="9712063"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attempts to compress all input signals it has seen thus far into a vector of coefficients. Early signal information may experience greater degradation over time, while the latest steps will only experience smaller degradation.</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6A349B7-051A-C336-5277-5254D0DBC938}"/>
              </a:ext>
            </a:extLst>
          </p:cNvPr>
          <p:cNvPicPr>
            <a:picLocks noChangeAspect="1"/>
          </p:cNvPicPr>
          <p:nvPr/>
        </p:nvPicPr>
        <p:blipFill>
          <a:blip r:embed="rId2"/>
          <a:stretch>
            <a:fillRect/>
          </a:stretch>
        </p:blipFill>
        <p:spPr>
          <a:xfrm>
            <a:off x="473505" y="1602681"/>
            <a:ext cx="6590453" cy="2154571"/>
          </a:xfrm>
          <a:prstGeom prst="rect">
            <a:avLst/>
          </a:prstGeom>
        </p:spPr>
      </p:pic>
      <p:sp>
        <p:nvSpPr>
          <p:cNvPr id="14" name="文本框 13">
            <a:extLst>
              <a:ext uri="{FF2B5EF4-FFF2-40B4-BE49-F238E27FC236}">
                <a16:creationId xmlns:a16="http://schemas.microsoft.com/office/drawing/2014/main" id="{79296D25-5887-059C-48DA-0D4787308257}"/>
              </a:ext>
            </a:extLst>
          </p:cNvPr>
          <p:cNvSpPr txBox="1"/>
          <p:nvPr/>
        </p:nvSpPr>
        <p:spPr>
          <a:xfrm>
            <a:off x="6096000" y="6080913"/>
            <a:ext cx="6096000" cy="646331"/>
          </a:xfrm>
          <a:prstGeom prst="rect">
            <a:avLst/>
          </a:prstGeom>
          <a:noFill/>
        </p:spPr>
        <p:txBody>
          <a:bodyPr wrap="square">
            <a:spAutoFit/>
          </a:bodyPr>
          <a:lstStyle/>
          <a:p>
            <a:r>
              <a:rPr lang="en-US" altLang="zh-CN" dirty="0" err="1"/>
              <a:t>HiPPO</a:t>
            </a:r>
            <a:r>
              <a:rPr lang="en-US" altLang="zh-CN" dirty="0"/>
              <a:t>: Recurrent Memory with Optimal Polynomial Projections</a:t>
            </a:r>
          </a:p>
          <a:p>
            <a:r>
              <a:rPr lang="en-US" altLang="zh-CN" dirty="0">
                <a:latin typeface="Times New Roman" panose="02020603050405020304" pitchFamily="18" charset="0"/>
                <a:cs typeface="Times New Roman" panose="02020603050405020304" pitchFamily="18" charset="0"/>
                <a:hlinkClick r:id="rId3"/>
              </a:rPr>
              <a:t>https://arxiv.org/abs/2008.07669</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AC26828D-DA6F-5031-7569-02591755F34D}"/>
              </a:ext>
            </a:extLst>
          </p:cNvPr>
          <p:cNvPicPr>
            <a:picLocks noChangeAspect="1"/>
          </p:cNvPicPr>
          <p:nvPr/>
        </p:nvPicPr>
        <p:blipFill>
          <a:blip r:embed="rId4"/>
          <a:stretch>
            <a:fillRect/>
          </a:stretch>
        </p:blipFill>
        <p:spPr>
          <a:xfrm>
            <a:off x="11265327" y="-2"/>
            <a:ext cx="926672" cy="926672"/>
          </a:xfrm>
          <a:prstGeom prst="rect">
            <a:avLst/>
          </a:prstGeom>
        </p:spPr>
      </p:pic>
      <p:sp>
        <p:nvSpPr>
          <p:cNvPr id="17" name="文本框 16">
            <a:extLst>
              <a:ext uri="{FF2B5EF4-FFF2-40B4-BE49-F238E27FC236}">
                <a16:creationId xmlns:a16="http://schemas.microsoft.com/office/drawing/2014/main" id="{6C135E95-340E-0F0B-365C-B4346E6BCDA8}"/>
              </a:ext>
            </a:extLst>
          </p:cNvPr>
          <p:cNvSpPr txBox="1"/>
          <p:nvPr/>
        </p:nvSpPr>
        <p:spPr>
          <a:xfrm>
            <a:off x="575627" y="3960110"/>
            <a:ext cx="8931710" cy="458074"/>
          </a:xfrm>
          <a:prstGeom prst="rect">
            <a:avLst/>
          </a:prstGeom>
          <a:noFill/>
        </p:spPr>
        <p:txBody>
          <a:bodyPr wrap="square">
            <a:spAutoFit/>
          </a:bodyPr>
          <a:lstStyle/>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does this by keeping track of the coefficients of a Legendre polynomial.</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7840C87-B0BA-ECF1-E412-3375B7697A74}"/>
              </a:ext>
            </a:extLst>
          </p:cNvPr>
          <p:cNvPicPr>
            <a:picLocks noChangeAspect="1"/>
          </p:cNvPicPr>
          <p:nvPr/>
        </p:nvPicPr>
        <p:blipFill>
          <a:blip r:embed="rId5"/>
          <a:stretch>
            <a:fillRect/>
          </a:stretch>
        </p:blipFill>
        <p:spPr>
          <a:xfrm>
            <a:off x="630128" y="4874439"/>
            <a:ext cx="7425715" cy="1003616"/>
          </a:xfrm>
          <a:prstGeom prst="rect">
            <a:avLst/>
          </a:prstGeom>
        </p:spPr>
      </p:pic>
    </p:spTree>
    <p:extLst>
      <p:ext uri="{BB962C8B-B14F-4D97-AF65-F5344CB8AC3E}">
        <p14:creationId xmlns:p14="http://schemas.microsoft.com/office/powerpoint/2010/main" val="1901979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9A7687-0B46-DE96-09B2-F51E95D4C423}"/>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3" name="图片 2">
            <a:extLst>
              <a:ext uri="{FF2B5EF4-FFF2-40B4-BE49-F238E27FC236}">
                <a16:creationId xmlns:a16="http://schemas.microsoft.com/office/drawing/2014/main" id="{B162270D-A179-93ED-6665-3CDBDD5E2051}"/>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DC46DEE-CA43-ED40-2379-40D9FC53A8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6355EA7-BA17-1C01-9566-35E42ABCC17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E813A99A-D00D-EA20-7898-5814E73AF3B4}"/>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track the coefficients of a Legendre polynomial?</a:t>
            </a:r>
          </a:p>
        </p:txBody>
      </p:sp>
    </p:spTree>
    <p:extLst>
      <p:ext uri="{BB962C8B-B14F-4D97-AF65-F5344CB8AC3E}">
        <p14:creationId xmlns:p14="http://schemas.microsoft.com/office/powerpoint/2010/main" val="1219322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41C8B-60AC-351C-7F53-C3FDF2381C4D}"/>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3" name="图片 2">
            <a:extLst>
              <a:ext uri="{FF2B5EF4-FFF2-40B4-BE49-F238E27FC236}">
                <a16:creationId xmlns:a16="http://schemas.microsoft.com/office/drawing/2014/main" id="{1FDF8F5D-4A3B-E110-24C1-9EF04C7F9B63}"/>
              </a:ext>
            </a:extLst>
          </p:cNvPr>
          <p:cNvPicPr>
            <a:picLocks noChangeAspect="1"/>
          </p:cNvPicPr>
          <p:nvPr/>
        </p:nvPicPr>
        <p:blipFill>
          <a:blip r:embed="rId2"/>
          <a:stretch>
            <a:fillRect/>
          </a:stretch>
        </p:blipFill>
        <p:spPr>
          <a:xfrm>
            <a:off x="1992113" y="2859544"/>
            <a:ext cx="6485768" cy="3202707"/>
          </a:xfrm>
          <a:prstGeom prst="rect">
            <a:avLst/>
          </a:prstGeom>
        </p:spPr>
      </p:pic>
      <p:sp>
        <p:nvSpPr>
          <p:cNvPr id="5" name="文本框 4">
            <a:extLst>
              <a:ext uri="{FF2B5EF4-FFF2-40B4-BE49-F238E27FC236}">
                <a16:creationId xmlns:a16="http://schemas.microsoft.com/office/drawing/2014/main" id="{C064C469-DED1-5B17-9970-FABA2EB47F05}"/>
              </a:ext>
            </a:extLst>
          </p:cNvPr>
          <p:cNvSpPr txBox="1"/>
          <p:nvPr/>
        </p:nvSpPr>
        <p:spPr>
          <a:xfrm>
            <a:off x="1521477" y="710042"/>
            <a:ext cx="7937416"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red line represents the curve we are approximating, while the black bars represent the values of our hidden state. Each is a coefficient for one element of the Legendre series shown as blue functions. The intuition is that the </a:t>
            </a: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updates these coefficients at each step.</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5E56418-CFA0-5EFA-CA62-49BA514AFEB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5A68FA7-E878-543B-7264-E27BE1942222}"/>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063474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03FF7F-560D-353C-B85D-E42BE041B136}"/>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3" name="矩形 2">
            <a:extLst>
              <a:ext uri="{FF2B5EF4-FFF2-40B4-BE49-F238E27FC236}">
                <a16:creationId xmlns:a16="http://schemas.microsoft.com/office/drawing/2014/main" id="{43D1FE1E-AA37-B718-EAB6-918996AF14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43DC63F-675A-3859-3EE4-038B0DADDA34}"/>
              </a:ext>
            </a:extLst>
          </p:cNvPr>
          <p:cNvPicPr>
            <a:picLocks noChangeAspect="1"/>
          </p:cNvPicPr>
          <p:nvPr/>
        </p:nvPicPr>
        <p:blipFill>
          <a:blip r:embed="rId2"/>
          <a:stretch>
            <a:fillRect/>
          </a:stretch>
        </p:blipFill>
        <p:spPr>
          <a:xfrm>
            <a:off x="1575305" y="900356"/>
            <a:ext cx="8678178" cy="3259861"/>
          </a:xfrm>
          <a:prstGeom prst="rect">
            <a:avLst/>
          </a:prstGeom>
        </p:spPr>
      </p:pic>
      <p:pic>
        <p:nvPicPr>
          <p:cNvPr id="6" name="图片 5">
            <a:extLst>
              <a:ext uri="{FF2B5EF4-FFF2-40B4-BE49-F238E27FC236}">
                <a16:creationId xmlns:a16="http://schemas.microsoft.com/office/drawing/2014/main" id="{8D91333C-5088-5015-3BF0-5F0DEC3E76AD}"/>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266AD85-83FA-29A8-1888-35F4A371820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8" name="图片 7">
            <a:extLst>
              <a:ext uri="{FF2B5EF4-FFF2-40B4-BE49-F238E27FC236}">
                <a16:creationId xmlns:a16="http://schemas.microsoft.com/office/drawing/2014/main" id="{BA45A735-89F4-43CA-20DB-E0853D985DB2}"/>
              </a:ext>
            </a:extLst>
          </p:cNvPr>
          <p:cNvPicPr>
            <a:picLocks noChangeAspect="1"/>
          </p:cNvPicPr>
          <p:nvPr/>
        </p:nvPicPr>
        <p:blipFill>
          <a:blip r:embed="rId4"/>
          <a:stretch>
            <a:fillRect/>
          </a:stretch>
        </p:blipFill>
        <p:spPr>
          <a:xfrm>
            <a:off x="1562613" y="4372165"/>
            <a:ext cx="8690870" cy="2166748"/>
          </a:xfrm>
          <a:prstGeom prst="rect">
            <a:avLst/>
          </a:prstGeom>
        </p:spPr>
      </p:pic>
      <p:pic>
        <p:nvPicPr>
          <p:cNvPr id="9" name="图片 8">
            <a:extLst>
              <a:ext uri="{FF2B5EF4-FFF2-40B4-BE49-F238E27FC236}">
                <a16:creationId xmlns:a16="http://schemas.microsoft.com/office/drawing/2014/main" id="{D1B884FC-22E1-7EF8-D723-7529C5D17465}"/>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859822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F6B592E3-0CD9-D150-05FC-DC56757C8C1B}"/>
              </a:ext>
            </a:extLst>
          </p:cNvPr>
          <p:cNvPicPr>
            <a:picLocks noChangeAspect="1"/>
          </p:cNvPicPr>
          <p:nvPr/>
        </p:nvPicPr>
        <p:blipFill>
          <a:blip r:embed="rId2"/>
          <a:stretch>
            <a:fillRect/>
          </a:stretch>
        </p:blipFill>
        <p:spPr>
          <a:xfrm>
            <a:off x="1664145" y="3160522"/>
            <a:ext cx="7535287" cy="3347217"/>
          </a:xfrm>
          <a:prstGeom prst="rect">
            <a:avLst/>
          </a:prstGeom>
        </p:spPr>
      </p:pic>
      <p:pic>
        <p:nvPicPr>
          <p:cNvPr id="11" name="图片 10">
            <a:extLst>
              <a:ext uri="{FF2B5EF4-FFF2-40B4-BE49-F238E27FC236}">
                <a16:creationId xmlns:a16="http://schemas.microsoft.com/office/drawing/2014/main" id="{01A5C021-7B1E-C766-4FFD-619063BCBA99}"/>
              </a:ext>
            </a:extLst>
          </p:cNvPr>
          <p:cNvPicPr>
            <a:picLocks noChangeAspect="1"/>
          </p:cNvPicPr>
          <p:nvPr/>
        </p:nvPicPr>
        <p:blipFill>
          <a:blip r:embed="rId3"/>
          <a:stretch>
            <a:fillRect/>
          </a:stretch>
        </p:blipFill>
        <p:spPr>
          <a:xfrm>
            <a:off x="1664146" y="453120"/>
            <a:ext cx="7535287" cy="2707402"/>
          </a:xfrm>
          <a:prstGeom prst="rect">
            <a:avLst/>
          </a:prstGeom>
        </p:spPr>
      </p:pic>
      <p:pic>
        <p:nvPicPr>
          <p:cNvPr id="12" name="图片 11">
            <a:extLst>
              <a:ext uri="{FF2B5EF4-FFF2-40B4-BE49-F238E27FC236}">
                <a16:creationId xmlns:a16="http://schemas.microsoft.com/office/drawing/2014/main" id="{4AD51CB8-175F-F533-484B-B18272FD80B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943949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290848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Selective SSM</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64750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19F8E1E-F4A5-4AD8-C27B-F4B020D54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68" y="1650555"/>
            <a:ext cx="7081511" cy="4888357"/>
          </a:xfrm>
          <a:prstGeom prst="rect">
            <a:avLst/>
          </a:prstGeom>
        </p:spPr>
      </p:pic>
      <p:pic>
        <p:nvPicPr>
          <p:cNvPr id="9" name="图片 8">
            <a:extLst>
              <a:ext uri="{FF2B5EF4-FFF2-40B4-BE49-F238E27FC236}">
                <a16:creationId xmlns:a16="http://schemas.microsoft.com/office/drawing/2014/main" id="{9FB5CFC3-C745-6F32-31ED-445BA2B5676F}"/>
              </a:ext>
            </a:extLst>
          </p:cNvPr>
          <p:cNvPicPr>
            <a:picLocks noChangeAspect="1"/>
          </p:cNvPicPr>
          <p:nvPr/>
        </p:nvPicPr>
        <p:blipFill>
          <a:blip r:embed="rId3"/>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19E2242D-2B9A-E79F-AEA0-17C4AC5D6AD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do we need a selective SSM?</a:t>
            </a:r>
          </a:p>
        </p:txBody>
      </p:sp>
      <p:sp>
        <p:nvSpPr>
          <p:cNvPr id="12" name="文本框 11">
            <a:extLst>
              <a:ext uri="{FF2B5EF4-FFF2-40B4-BE49-F238E27FC236}">
                <a16:creationId xmlns:a16="http://schemas.microsoft.com/office/drawing/2014/main" id="{7975FB2F-3367-1105-8506-A69B1E76B23D}"/>
              </a:ext>
            </a:extLst>
          </p:cNvPr>
          <p:cNvSpPr txBox="1"/>
          <p:nvPr/>
        </p:nvSpPr>
        <p:spPr>
          <a:xfrm>
            <a:off x="1161316" y="686875"/>
            <a:ext cx="8326735" cy="646331"/>
          </a:xfrm>
          <a:prstGeom prst="rect">
            <a:avLst/>
          </a:prstGeom>
          <a:noFill/>
        </p:spPr>
        <p:txBody>
          <a:bodyPr wrap="square">
            <a:spAutoFit/>
          </a:bodyPr>
          <a:lstStyle/>
          <a:p>
            <a:endParaRPr lang="en-US" altLang="zh-CN" dirty="0"/>
          </a:p>
          <a:p>
            <a:r>
              <a:rPr lang="en-US" altLang="zh-CN" dirty="0">
                <a:latin typeface="Times New Roman" panose="02020603050405020304" pitchFamily="18" charset="0"/>
                <a:cs typeface="Times New Roman" panose="02020603050405020304" pitchFamily="18" charset="0"/>
              </a:rPr>
              <a:t>Without selectivity, S4 would spend the same "effort" processing each word</a:t>
            </a:r>
            <a:endParaRPr lang="zh-CN" alt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090C750-BD40-89EE-E2AC-587A7B543C3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510585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0DF63-599C-0071-0C34-7711A5EF6253}"/>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3" name="矩形 2">
            <a:extLst>
              <a:ext uri="{FF2B5EF4-FFF2-40B4-BE49-F238E27FC236}">
                <a16:creationId xmlns:a16="http://schemas.microsoft.com/office/drawing/2014/main" id="{B472C9A7-61E7-C8C0-9FE6-990959ABE88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11FF927-27E6-1426-7313-5E407529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42" y="1501796"/>
            <a:ext cx="7219192" cy="4983398"/>
          </a:xfrm>
          <a:prstGeom prst="rect">
            <a:avLst/>
          </a:prstGeom>
        </p:spPr>
      </p:pic>
      <p:pic>
        <p:nvPicPr>
          <p:cNvPr id="6" name="图片 5">
            <a:extLst>
              <a:ext uri="{FF2B5EF4-FFF2-40B4-BE49-F238E27FC236}">
                <a16:creationId xmlns:a16="http://schemas.microsoft.com/office/drawing/2014/main" id="{DFAE1DA4-DA24-21C0-445E-A7162CFE803F}"/>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D753A10A-6312-0676-3A06-765FBD1021FF}"/>
              </a:ext>
            </a:extLst>
          </p:cNvPr>
          <p:cNvSpPr txBox="1"/>
          <p:nvPr/>
        </p:nvSpPr>
        <p:spPr>
          <a:xfrm>
            <a:off x="1115748" y="293041"/>
            <a:ext cx="8676203" cy="8803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But if it were a model trying to classify the intent of this sentence, it might want to "focus" more on "order, hamburger" rather than "want, to"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673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2D5768-4FD1-65DC-77D0-5035A5F1F478}"/>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3" name="图片 2">
            <a:extLst>
              <a:ext uri="{FF2B5EF4-FFF2-40B4-BE49-F238E27FC236}">
                <a16:creationId xmlns:a16="http://schemas.microsoft.com/office/drawing/2014/main" id="{88541D4B-E68D-C893-7586-9C70DB0FD15C}"/>
              </a:ext>
            </a:extLst>
          </p:cNvPr>
          <p:cNvPicPr>
            <a:picLocks noChangeAspect="1"/>
          </p:cNvPicPr>
          <p:nvPr/>
        </p:nvPicPr>
        <p:blipFill>
          <a:blip r:embed="rId2"/>
          <a:stretch>
            <a:fillRect/>
          </a:stretch>
        </p:blipFill>
        <p:spPr>
          <a:xfrm>
            <a:off x="1676905" y="1060761"/>
            <a:ext cx="8278550" cy="4049591"/>
          </a:xfrm>
          <a:prstGeom prst="rect">
            <a:avLst/>
          </a:prstGeom>
        </p:spPr>
      </p:pic>
      <p:sp>
        <p:nvSpPr>
          <p:cNvPr id="4" name="矩形 3">
            <a:extLst>
              <a:ext uri="{FF2B5EF4-FFF2-40B4-BE49-F238E27FC236}">
                <a16:creationId xmlns:a16="http://schemas.microsoft.com/office/drawing/2014/main" id="{726EC36D-4308-E35A-F9EA-09E2709F5C5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B041C1D-B947-0363-A0A7-A8CE592D44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229505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48CE35-645B-B04A-F1F0-5CC583E70F41}"/>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09F372CF-776A-5A26-4305-53DEEA4FE08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19AD38D-657A-0983-0328-961CD73EDFCB}"/>
              </a:ext>
            </a:extLst>
          </p:cNvPr>
          <p:cNvSpPr txBox="1"/>
          <p:nvPr/>
        </p:nvSpPr>
        <p:spPr>
          <a:xfrm>
            <a:off x="886018"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Reference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6A56717-916A-3386-FE02-A8F0FA97FE1B}"/>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0" name="图片 9">
            <a:extLst>
              <a:ext uri="{FF2B5EF4-FFF2-40B4-BE49-F238E27FC236}">
                <a16:creationId xmlns:a16="http://schemas.microsoft.com/office/drawing/2014/main" id="{EBF20461-3C1E-7826-E58B-268A738C7CC7}"/>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060C5A82-4B45-D73D-9BD3-0BAABDF4DE22}"/>
              </a:ext>
            </a:extLst>
          </p:cNvPr>
          <p:cNvSpPr txBox="1"/>
          <p:nvPr/>
        </p:nvSpPr>
        <p:spPr>
          <a:xfrm>
            <a:off x="821634" y="926670"/>
            <a:ext cx="7676322"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Gu, A., &amp; Dao, T. (2023, December 1). Mamba: Linear-time sequence modeling with selective state spaces. arXiv.org. </a:t>
            </a:r>
            <a:r>
              <a:rPr lang="en-US" altLang="zh-CN" dirty="0">
                <a:latin typeface="Times New Roman" panose="02020603050405020304" pitchFamily="18" charset="0"/>
                <a:cs typeface="Times New Roman" panose="02020603050405020304" pitchFamily="18" charset="0"/>
                <a:hlinkClick r:id="rId4"/>
              </a:rPr>
              <a:t>https://arxiv.org/abs/2312.00752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5484D2-F1CB-8E9B-8C4F-D895B5482BB8}"/>
              </a:ext>
            </a:extLst>
          </p:cNvPr>
          <p:cNvSpPr txBox="1"/>
          <p:nvPr/>
        </p:nvSpPr>
        <p:spPr>
          <a:xfrm>
            <a:off x="821634" y="2588760"/>
            <a:ext cx="8271234"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Grootendorst, M. (2024, February 19). A visual guide to Mamba and state space models. A Visual Guide to Mamba and State Space Models. </a:t>
            </a:r>
            <a:r>
              <a:rPr lang="en-US" altLang="zh-CN" dirty="0">
                <a:latin typeface="Times New Roman" panose="02020603050405020304" pitchFamily="18" charset="0"/>
                <a:cs typeface="Times New Roman" panose="02020603050405020304" pitchFamily="18" charset="0"/>
                <a:hlinkClick r:id="rId5"/>
              </a:rPr>
              <a:t>https://newsletter.maartengrootendorst.com/p/a-visual-guide-to-mamba-and-state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7CC1D53-9531-13BB-E7E4-9D0F76D4F53E}"/>
              </a:ext>
            </a:extLst>
          </p:cNvPr>
          <p:cNvSpPr txBox="1"/>
          <p:nvPr/>
        </p:nvSpPr>
        <p:spPr>
          <a:xfrm>
            <a:off x="886018" y="4369855"/>
            <a:ext cx="6823214"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State space models and filtering - </a:t>
            </a:r>
            <a:r>
              <a:rPr lang="en-US" altLang="zh-CN" dirty="0" err="1">
                <a:latin typeface="Times New Roman" panose="02020603050405020304" pitchFamily="18" charset="0"/>
                <a:cs typeface="Times New Roman" panose="02020603050405020304" pitchFamily="18" charset="0"/>
              </a:rPr>
              <a:t>penn</a:t>
            </a:r>
            <a:r>
              <a:rPr lang="en-US" altLang="zh-CN" dirty="0">
                <a:latin typeface="Times New Roman" panose="02020603050405020304" pitchFamily="18" charset="0"/>
                <a:cs typeface="Times New Roman" panose="02020603050405020304" pitchFamily="18" charset="0"/>
              </a:rPr>
              <a:t> arts &amp; sciences. (n.d.). </a:t>
            </a:r>
            <a:r>
              <a:rPr lang="en-US" altLang="zh-CN" dirty="0">
                <a:latin typeface="Times New Roman" panose="02020603050405020304" pitchFamily="18" charset="0"/>
                <a:cs typeface="Times New Roman" panose="02020603050405020304" pitchFamily="18" charset="0"/>
                <a:hlinkClick r:id="rId6"/>
              </a:rPr>
              <a:t>https://www.sas.upenn.edu/~jesusfv/LectureNotes_9_filtering.pdf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81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What is Mamba?</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CE24358-5EDD-9513-2054-A29C6C3F4FBC}"/>
              </a:ext>
            </a:extLst>
          </p:cNvPr>
          <p:cNvPicPr>
            <a:picLocks noChangeAspect="1"/>
          </p:cNvPicPr>
          <p:nvPr/>
        </p:nvPicPr>
        <p:blipFill>
          <a:blip r:embed="rId4"/>
          <a:stretch>
            <a:fillRect/>
          </a:stretch>
        </p:blipFill>
        <p:spPr>
          <a:xfrm>
            <a:off x="1064908" y="1350434"/>
            <a:ext cx="10106357" cy="2645097"/>
          </a:xfrm>
          <a:prstGeom prst="rect">
            <a:avLst/>
          </a:prstGeom>
        </p:spPr>
      </p:pic>
      <p:sp>
        <p:nvSpPr>
          <p:cNvPr id="8" name="矩形 7">
            <a:extLst>
              <a:ext uri="{FF2B5EF4-FFF2-40B4-BE49-F238E27FC236}">
                <a16:creationId xmlns:a16="http://schemas.microsoft.com/office/drawing/2014/main" id="{15C6CFC6-5C6C-9C8B-CB75-D3DAB10701E3}"/>
              </a:ext>
            </a:extLst>
          </p:cNvPr>
          <p:cNvSpPr/>
          <p:nvPr/>
        </p:nvSpPr>
        <p:spPr>
          <a:xfrm>
            <a:off x="2643809" y="1669774"/>
            <a:ext cx="4452730" cy="781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FC27A5-0730-534D-3FDB-4DBC00587694}"/>
              </a:ext>
            </a:extLst>
          </p:cNvPr>
          <p:cNvSpPr/>
          <p:nvPr/>
        </p:nvSpPr>
        <p:spPr>
          <a:xfrm>
            <a:off x="9090992" y="1669774"/>
            <a:ext cx="1789044" cy="7818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1C6886-793F-E0F8-E12E-B3B5A1A1448C}"/>
              </a:ext>
            </a:extLst>
          </p:cNvPr>
          <p:cNvSpPr txBox="1"/>
          <p:nvPr/>
        </p:nvSpPr>
        <p:spPr>
          <a:xfrm>
            <a:off x="969617" y="4552122"/>
            <a:ext cx="5625548" cy="18836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Three keywords:</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Linear-Time Sequence Model</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State Space Model (SSM)</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Selective</a:t>
            </a:r>
            <a:endParaRPr lang="zh-CN" altLang="en-US"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1E991A7-2A1A-1C11-E059-D1B269B7280C}"/>
              </a:ext>
            </a:extLst>
          </p:cNvPr>
          <p:cNvSpPr/>
          <p:nvPr/>
        </p:nvSpPr>
        <p:spPr>
          <a:xfrm>
            <a:off x="7805530" y="1669774"/>
            <a:ext cx="1232452" cy="78187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203E4E10-B68D-5089-B4DA-32661003EC21}"/>
              </a:ext>
            </a:extLst>
          </p:cNvPr>
          <p:cNvPicPr>
            <a:picLocks noChangeAspect="1"/>
          </p:cNvPicPr>
          <p:nvPr/>
        </p:nvPicPr>
        <p:blipFill>
          <a:blip r:embed="rId5"/>
          <a:stretch>
            <a:fillRect/>
          </a:stretch>
        </p:blipFill>
        <p:spPr>
          <a:xfrm>
            <a:off x="8354907" y="4552122"/>
            <a:ext cx="2133600" cy="2133600"/>
          </a:xfrm>
          <a:prstGeom prst="rect">
            <a:avLst/>
          </a:prstGeom>
        </p:spPr>
      </p:pic>
    </p:spTree>
    <p:extLst>
      <p:ext uri="{BB962C8B-B14F-4D97-AF65-F5344CB8AC3E}">
        <p14:creationId xmlns:p14="http://schemas.microsoft.com/office/powerpoint/2010/main" val="161448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7F0673-E82E-DB93-B66D-EFC8321AE4B5}"/>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4" name="图片 3">
            <a:extLst>
              <a:ext uri="{FF2B5EF4-FFF2-40B4-BE49-F238E27FC236}">
                <a16:creationId xmlns:a16="http://schemas.microsoft.com/office/drawing/2014/main" id="{5B11F91A-9AD2-F893-EC8F-22A331C67FC1}"/>
              </a:ext>
            </a:extLst>
          </p:cNvPr>
          <p:cNvPicPr>
            <a:picLocks noChangeAspect="1"/>
          </p:cNvPicPr>
          <p:nvPr/>
        </p:nvPicPr>
        <p:blipFill>
          <a:blip r:embed="rId2"/>
          <a:stretch>
            <a:fillRect/>
          </a:stretch>
        </p:blipFill>
        <p:spPr>
          <a:xfrm>
            <a:off x="477804" y="402819"/>
            <a:ext cx="7506632" cy="5614591"/>
          </a:xfrm>
          <a:prstGeom prst="rect">
            <a:avLst/>
          </a:prstGeom>
        </p:spPr>
      </p:pic>
      <p:sp>
        <p:nvSpPr>
          <p:cNvPr id="5" name="矩形 4">
            <a:extLst>
              <a:ext uri="{FF2B5EF4-FFF2-40B4-BE49-F238E27FC236}">
                <a16:creationId xmlns:a16="http://schemas.microsoft.com/office/drawing/2014/main" id="{81C0AF35-1457-9C63-0BE8-2E4C95E3D3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B7143D7-57D3-DB42-670E-03BA16186920}"/>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91C7D8CD-119D-F89E-4535-16C3EE560559}"/>
              </a:ext>
            </a:extLst>
          </p:cNvPr>
          <p:cNvSpPr/>
          <p:nvPr/>
        </p:nvSpPr>
        <p:spPr>
          <a:xfrm>
            <a:off x="556591" y="2040835"/>
            <a:ext cx="7162800" cy="848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5CA84E-43F0-4539-A330-1ABA47F20D6D}"/>
              </a:ext>
            </a:extLst>
          </p:cNvPr>
          <p:cNvSpPr/>
          <p:nvPr/>
        </p:nvSpPr>
        <p:spPr>
          <a:xfrm>
            <a:off x="556592" y="3518452"/>
            <a:ext cx="7162800" cy="5367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770AB2-6E87-65FE-AB92-804117213A62}"/>
              </a:ext>
            </a:extLst>
          </p:cNvPr>
          <p:cNvSpPr txBox="1"/>
          <p:nvPr/>
        </p:nvSpPr>
        <p:spPr>
          <a:xfrm>
            <a:off x="8680173" y="1505545"/>
            <a:ext cx="2743200" cy="1704569"/>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These are all core equations in this model, so we will first focus on what is </a:t>
            </a:r>
            <a:r>
              <a:rPr lang="en-US" altLang="zh-CN" b="1" dirty="0">
                <a:latin typeface="Times New Roman" panose="02020603050405020304" pitchFamily="18" charset="0"/>
                <a:cs typeface="Times New Roman" panose="02020603050405020304" pitchFamily="18" charset="0"/>
              </a:rPr>
              <a:t>State Space Model.</a:t>
            </a:r>
            <a:endParaRPr lang="zh-CN" altLang="en-US"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AA21C1-3DED-5AEA-540A-38D401273D56}"/>
              </a:ext>
            </a:extLst>
          </p:cNvPr>
          <p:cNvSpPr/>
          <p:nvPr/>
        </p:nvSpPr>
        <p:spPr>
          <a:xfrm>
            <a:off x="477804" y="402819"/>
            <a:ext cx="2590800" cy="3206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207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State Space Model</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194997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C2C23E-8111-4C6B-9840-6D887FE9239B}"/>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F6295009-EED0-B2EE-DDC8-FB97875E44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8AC7942-25A3-8366-84C9-B9B65F2D77AC}"/>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What is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State Space?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3AD2299-4075-A5F9-3AFF-9B8E1AEC61A2}"/>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2" name="图片 11">
            <a:extLst>
              <a:ext uri="{FF2B5EF4-FFF2-40B4-BE49-F238E27FC236}">
                <a16:creationId xmlns:a16="http://schemas.microsoft.com/office/drawing/2014/main" id="{90083F70-3F60-9D30-BE73-F1DADF59795E}"/>
              </a:ext>
            </a:extLst>
          </p:cNvPr>
          <p:cNvPicPr>
            <a:picLocks noChangeAspect="1"/>
          </p:cNvPicPr>
          <p:nvPr/>
        </p:nvPicPr>
        <p:blipFill>
          <a:blip r:embed="rId3"/>
          <a:stretch>
            <a:fillRect/>
          </a:stretch>
        </p:blipFill>
        <p:spPr>
          <a:xfrm>
            <a:off x="11265327" y="-2"/>
            <a:ext cx="926672" cy="926672"/>
          </a:xfrm>
          <a:prstGeom prst="rect">
            <a:avLst/>
          </a:prstGeom>
        </p:spPr>
      </p:pic>
      <p:sp>
        <p:nvSpPr>
          <p:cNvPr id="5" name="文本框 4">
            <a:extLst>
              <a:ext uri="{FF2B5EF4-FFF2-40B4-BE49-F238E27FC236}">
                <a16:creationId xmlns:a16="http://schemas.microsoft.com/office/drawing/2014/main" id="{F4C0AD0C-E6C8-EF52-45D9-8DAFAE97A2FC}"/>
              </a:ext>
            </a:extLst>
          </p:cNvPr>
          <p:cNvSpPr txBox="1"/>
          <p:nvPr/>
        </p:nvSpPr>
        <p:spPr>
          <a:xfrm>
            <a:off x="6069495" y="2211682"/>
            <a:ext cx="5637158"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a:t>
            </a:r>
            <a:r>
              <a:rPr lang="en-US" altLang="zh-CN" dirty="0">
                <a:latin typeface="Times New Roman" panose="02020603050405020304" pitchFamily="18" charset="0"/>
                <a:cs typeface="Times New Roman" panose="02020603050405020304" pitchFamily="18" charset="0"/>
              </a:rPr>
              <a:t>” is the map of all possible locations (states). Each point represents a unique position in the maze with specific details, like how far you are from the exit.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CA1C888-A155-CEC5-CDAC-AC2BE4E6B21F}"/>
              </a:ext>
            </a:extLst>
          </p:cNvPr>
          <p:cNvPicPr>
            <a:picLocks noChangeAspect="1"/>
          </p:cNvPicPr>
          <p:nvPr/>
        </p:nvPicPr>
        <p:blipFill>
          <a:blip r:embed="rId4"/>
          <a:stretch>
            <a:fillRect/>
          </a:stretch>
        </p:blipFill>
        <p:spPr>
          <a:xfrm>
            <a:off x="412460" y="2420315"/>
            <a:ext cx="5185480" cy="3339548"/>
          </a:xfrm>
          <a:prstGeom prst="rect">
            <a:avLst/>
          </a:prstGeom>
        </p:spPr>
      </p:pic>
      <p:sp>
        <p:nvSpPr>
          <p:cNvPr id="13" name="文本框 12">
            <a:extLst>
              <a:ext uri="{FF2B5EF4-FFF2-40B4-BE49-F238E27FC236}">
                <a16:creationId xmlns:a16="http://schemas.microsoft.com/office/drawing/2014/main" id="{EB13F49C-DC31-804A-9168-8028845E6440}"/>
              </a:ext>
            </a:extLst>
          </p:cNvPr>
          <p:cNvSpPr txBox="1"/>
          <p:nvPr/>
        </p:nvSpPr>
        <p:spPr>
          <a:xfrm>
            <a:off x="6069495" y="3716732"/>
            <a:ext cx="5610653" cy="2535566"/>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 Representation</a:t>
            </a:r>
            <a:r>
              <a:rPr lang="en-US" altLang="zh-CN" dirty="0">
                <a:latin typeface="Times New Roman" panose="02020603050405020304" pitchFamily="18" charset="0"/>
                <a:cs typeface="Times New Roman" panose="02020603050405020304" pitchFamily="18" charset="0"/>
              </a:rPr>
              <a:t>” is a simplified description of this map. It shows: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are (current state), </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can go next (possible future states)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what changes take you to the next state (going right or left).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B11FC00-260D-F02F-A6DA-157ACE19420A}"/>
              </a:ext>
            </a:extLst>
          </p:cNvPr>
          <p:cNvSpPr txBox="1"/>
          <p:nvPr/>
        </p:nvSpPr>
        <p:spPr>
          <a:xfrm>
            <a:off x="412460" y="824693"/>
            <a:ext cx="9839739" cy="111594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State Space </a:t>
            </a:r>
            <a:r>
              <a:rPr lang="en-US" altLang="zh-CN" dirty="0">
                <a:latin typeface="Times New Roman" panose="02020603050405020304" pitchFamily="18" charset="0"/>
                <a:cs typeface="Times New Roman" panose="02020603050405020304" pitchFamily="18" charset="0"/>
              </a:rPr>
              <a:t>is a discrete space representing the set of all possible configurations of a "system".</a:t>
            </a:r>
          </a:p>
          <a:p>
            <a:pPr marL="285750" indent="-285750">
              <a:lnSpc>
                <a:spcPct val="20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Example: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815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3BA154-B70D-20FA-C53A-2E7715E5CF45}"/>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72733298-C12E-0A08-6BC2-45DAECC6C8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D426FFB-6CE9-3823-13AB-B5CD1519E8B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9DDE99D-B8EF-22AD-89BC-AEEAF25017DB}"/>
              </a:ext>
            </a:extLst>
          </p:cNvPr>
          <p:cNvPicPr>
            <a:picLocks noChangeAspect="1"/>
          </p:cNvPicPr>
          <p:nvPr/>
        </p:nvPicPr>
        <p:blipFill>
          <a:blip r:embed="rId3"/>
          <a:stretch>
            <a:fillRect/>
          </a:stretch>
        </p:blipFill>
        <p:spPr>
          <a:xfrm>
            <a:off x="790404" y="1554923"/>
            <a:ext cx="4669492" cy="2894461"/>
          </a:xfrm>
          <a:prstGeom prst="rect">
            <a:avLst/>
          </a:prstGeom>
        </p:spPr>
      </p:pic>
      <p:sp>
        <p:nvSpPr>
          <p:cNvPr id="8" name="文本框 7">
            <a:extLst>
              <a:ext uri="{FF2B5EF4-FFF2-40B4-BE49-F238E27FC236}">
                <a16:creationId xmlns:a16="http://schemas.microsoft.com/office/drawing/2014/main" id="{EA4213E0-BCE4-6194-1E0F-3AB4E1FC1386}"/>
              </a:ext>
            </a:extLst>
          </p:cNvPr>
          <p:cNvSpPr txBox="1"/>
          <p:nvPr/>
        </p:nvSpPr>
        <p:spPr>
          <a:xfrm>
            <a:off x="5811078" y="1416183"/>
            <a:ext cx="5234609"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It is similar to embeddings or vectors in language models,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them frequently used to describe the “state” of an input sequence.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0BF9A9B-58BC-B5BB-8405-57E6688D9716}"/>
              </a:ext>
            </a:extLst>
          </p:cNvPr>
          <p:cNvSpPr txBox="1"/>
          <p:nvPr/>
        </p:nvSpPr>
        <p:spPr>
          <a:xfrm>
            <a:off x="5811078" y="3429000"/>
            <a:ext cx="5234609" cy="1704569"/>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terms of neural networks, the “state” of a system is typically its hidden state and in the context of Large Language Models, one of the most important aspects of generating a new token.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3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A56042-6120-2E3E-6813-F2004AE4A5DD}"/>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09339CEC-FD40-D6C8-D36A-F856655BCDF1}"/>
              </a:ext>
            </a:extLst>
          </p:cNvPr>
          <p:cNvPicPr>
            <a:picLocks noChangeAspect="1"/>
          </p:cNvPicPr>
          <p:nvPr/>
        </p:nvPicPr>
        <p:blipFill>
          <a:blip r:embed="rId2"/>
          <a:stretch>
            <a:fillRect/>
          </a:stretch>
        </p:blipFill>
        <p:spPr>
          <a:xfrm>
            <a:off x="2007705" y="783497"/>
            <a:ext cx="6042992" cy="3550594"/>
          </a:xfrm>
          <a:prstGeom prst="rect">
            <a:avLst/>
          </a:prstGeom>
        </p:spPr>
      </p:pic>
      <p:pic>
        <p:nvPicPr>
          <p:cNvPr id="5" name="图片 4">
            <a:extLst>
              <a:ext uri="{FF2B5EF4-FFF2-40B4-BE49-F238E27FC236}">
                <a16:creationId xmlns:a16="http://schemas.microsoft.com/office/drawing/2014/main" id="{D8F8416D-A0BD-974C-536B-FDFC6986A0B1}"/>
              </a:ext>
            </a:extLst>
          </p:cNvPr>
          <p:cNvPicPr>
            <a:picLocks noChangeAspect="1"/>
          </p:cNvPicPr>
          <p:nvPr/>
        </p:nvPicPr>
        <p:blipFill>
          <a:blip r:embed="rId3"/>
          <a:stretch>
            <a:fillRect/>
          </a:stretch>
        </p:blipFill>
        <p:spPr>
          <a:xfrm>
            <a:off x="2007705" y="4334091"/>
            <a:ext cx="6042992" cy="1892986"/>
          </a:xfrm>
          <a:prstGeom prst="rect">
            <a:avLst/>
          </a:prstGeom>
        </p:spPr>
      </p:pic>
      <p:sp>
        <p:nvSpPr>
          <p:cNvPr id="6" name="矩形 5">
            <a:extLst>
              <a:ext uri="{FF2B5EF4-FFF2-40B4-BE49-F238E27FC236}">
                <a16:creationId xmlns:a16="http://schemas.microsoft.com/office/drawing/2014/main" id="{07C8C9E2-E26A-7663-EA28-15C83D9E2E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BB28CF1-0C53-8E35-8A1D-7F79A2F950D8}"/>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6E49F1F9-207A-62E4-2B82-EFED51E174F5}"/>
              </a:ext>
            </a:extLst>
          </p:cNvPr>
          <p:cNvSpPr txBox="1"/>
          <p:nvPr/>
        </p:nvSpPr>
        <p:spPr>
          <a:xfrm>
            <a:off x="871452" y="153541"/>
            <a:ext cx="6096000"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State Space Model</a:t>
            </a:r>
            <a:endParaRPr lang="zh-CN" altLang="en-US" dirty="0"/>
          </a:p>
        </p:txBody>
      </p:sp>
      <p:pic>
        <p:nvPicPr>
          <p:cNvPr id="12" name="图片 11">
            <a:extLst>
              <a:ext uri="{FF2B5EF4-FFF2-40B4-BE49-F238E27FC236}">
                <a16:creationId xmlns:a16="http://schemas.microsoft.com/office/drawing/2014/main" id="{5CDCB884-CC5A-9696-A5F5-197F239EB8AD}"/>
              </a:ext>
            </a:extLst>
          </p:cNvPr>
          <p:cNvPicPr>
            <a:picLocks noChangeAspect="1"/>
          </p:cNvPicPr>
          <p:nvPr/>
        </p:nvPicPr>
        <p:blipFill>
          <a:blip r:embed="rId5"/>
          <a:stretch>
            <a:fillRect/>
          </a:stretch>
        </p:blipFill>
        <p:spPr>
          <a:xfrm>
            <a:off x="485347" y="243859"/>
            <a:ext cx="219475" cy="219475"/>
          </a:xfrm>
          <a:prstGeom prst="rect">
            <a:avLst/>
          </a:prstGeom>
        </p:spPr>
      </p:pic>
    </p:spTree>
    <p:extLst>
      <p:ext uri="{BB962C8B-B14F-4D97-AF65-F5344CB8AC3E}">
        <p14:creationId xmlns:p14="http://schemas.microsoft.com/office/powerpoint/2010/main" val="24310095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1273</Words>
  <Application>Microsoft Office PowerPoint</Application>
  <PresentationFormat>宽屏</PresentationFormat>
  <Paragraphs>136</Paragraphs>
  <Slides>39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31</cp:revision>
  <dcterms:created xsi:type="dcterms:W3CDTF">2024-04-13T18:04:02Z</dcterms:created>
  <dcterms:modified xsi:type="dcterms:W3CDTF">2024-04-15T13:28:45Z</dcterms:modified>
</cp:coreProperties>
</file>